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2" r:id="rId6"/>
    <p:sldId id="263" r:id="rId7"/>
    <p:sldId id="265" r:id="rId8"/>
    <p:sldId id="266" r:id="rId9"/>
    <p:sldId id="267" r:id="rId10"/>
    <p:sldId id="268" r:id="rId11"/>
    <p:sldId id="269" r:id="rId12"/>
    <p:sldId id="270" r:id="rId13"/>
    <p:sldId id="264" r:id="rId14"/>
    <p:sldId id="260" r:id="rId15"/>
    <p:sldId id="261"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78" y="5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5F9DE-F0BB-4380-B257-2296EE8E4878}" type="datetimeFigureOut">
              <a:rPr lang="en-CA" smtClean="0"/>
              <a:pPr/>
              <a:t>20-Mar-23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516E7-4CF4-43B4-989E-7FDF6EEE4D7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D5F6A3E-2C5D-44FA-89C9-1C1C18493879}" type="datetimeFigureOut">
              <a:rPr lang="en-CA" smtClean="0"/>
              <a:pPr/>
              <a:t>20-Mar-23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5F6A3E-2C5D-44FA-89C9-1C1C18493879}" type="datetimeFigureOut">
              <a:rPr lang="en-CA" smtClean="0"/>
              <a:pPr/>
              <a:t>20-Mar-23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5F6A3E-2C5D-44FA-89C9-1C1C18493879}" type="datetimeFigureOut">
              <a:rPr lang="en-CA" smtClean="0"/>
              <a:pPr/>
              <a:t>20-Mar-23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5F6A3E-2C5D-44FA-89C9-1C1C18493879}" type="datetimeFigureOut">
              <a:rPr lang="en-CA" smtClean="0"/>
              <a:pPr/>
              <a:t>20-Mar-23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F6A3E-2C5D-44FA-89C9-1C1C18493879}" type="datetimeFigureOut">
              <a:rPr lang="en-CA" smtClean="0"/>
              <a:pPr/>
              <a:t>20-Mar-23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D5F6A3E-2C5D-44FA-89C9-1C1C18493879}" type="datetimeFigureOut">
              <a:rPr lang="en-CA" smtClean="0"/>
              <a:pPr/>
              <a:t>20-Mar-23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D5F6A3E-2C5D-44FA-89C9-1C1C18493879}" type="datetimeFigureOut">
              <a:rPr lang="en-CA" smtClean="0"/>
              <a:pPr/>
              <a:t>20-Mar-23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D5F6A3E-2C5D-44FA-89C9-1C1C18493879}" type="datetimeFigureOut">
              <a:rPr lang="en-CA" smtClean="0"/>
              <a:pPr/>
              <a:t>20-Mar-23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F6A3E-2C5D-44FA-89C9-1C1C18493879}" type="datetimeFigureOut">
              <a:rPr lang="en-CA" smtClean="0"/>
              <a:pPr/>
              <a:t>20-Mar-23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F6A3E-2C5D-44FA-89C9-1C1C18493879}" type="datetimeFigureOut">
              <a:rPr lang="en-CA" smtClean="0"/>
              <a:pPr/>
              <a:t>20-Mar-23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F6A3E-2C5D-44FA-89C9-1C1C18493879}" type="datetimeFigureOut">
              <a:rPr lang="en-CA" smtClean="0"/>
              <a:pPr/>
              <a:t>20-Mar-23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44CCA2-BC4A-4DE2-BDA0-E207F2C59DB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F6A3E-2C5D-44FA-89C9-1C1C18493879}" type="datetimeFigureOut">
              <a:rPr lang="en-CA" smtClean="0"/>
              <a:pPr/>
              <a:t>20-Mar-23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4CCA2-BC4A-4DE2-BDA0-E207F2C59DB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a/url?sa=i&amp;rct=j&amp;q=&amp;esrc=s&amp;source=images&amp;cd=&amp;cad=rja&amp;uact=8&amp;ved=0ahUKEwjSvMiYz8PMAhWGQSYKHTA0DQwQjRwIBw&amp;url=http://www.afs-firewise.co.uk/fire-risk-assessments.asp&amp;psig=AFQjCNHYRQVB_wPbuqqU81t2EEJ7Vw8wnw&amp;ust=1462560814982444"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amp;esrc=s&amp;source=images&amp;cd=&amp;cad=rja&amp;uact=8&amp;ved=0ahUKEwjFnJjz4sPMAhUFbiYKHaFDC1UQjRwIBw&amp;url=http://completeelectrical.biz/space-heater-safety-tips/&amp;bvm=bv.121421273,d.cWw&amp;psig=AFQjCNF1V4_bfDvEx6lEf7nRhLDkpgFy8w&amp;ust=1462566305820841"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a/url?sa=i&amp;rct=j&amp;q=&amp;esrc=s&amp;source=images&amp;cd=&amp;cad=rja&amp;uact=8&amp;ved=0ahUKEwjtgLD048PMAhUERSYKHX05AJoQjRwIBw&amp;url=http://www.triblocal.com/plainfield/community/stories/2012/02/smoking-fire-safety-campaign/&amp;bvm=bv.121421273,d.cWw&amp;psig=AFQjCNHeC67daEVMkc9U7mUo4UIdgIMv-A&amp;ust=1462566679313212" TargetMode="Externa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hyperlink" Target="https://www.google.ca/url?sa=i&amp;rct=j&amp;q=&amp;esrc=s&amp;source=images&amp;cd=&amp;cad=rja&amp;uact=8&amp;ved=0ahUKEwi7rqHI6sPMAhVLOiYKHbuVCGoQjRwIBw&amp;url=https://www.chilliwack.com/main/page.cfm?id=625&amp;bvm=bv.121421273,d.cWw&amp;psig=AFQjCNFc8xiLEqYtzmb7clcB95zC8kBdfQ&amp;ust=14625685446686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hyperlink" Target="http://www.google.ca/url?sa=i&amp;rct=j&amp;q=&amp;esrc=s&amp;source=images&amp;cd=&amp;cad=rja&amp;uact=8&amp;ved=0ahUKEwji5pOz68PMAhUB4yYKHSj0CrsQjRwIBw&amp;url=http://www.edmonton.ca/residential_neighbourhoods/fire_safety/fire-safety-seniors.aspx&amp;bvm=bv.121421273,d.cWw&amp;psig=AFQjCNFVu-etP4W1tZNOoZbYvLqJrVAqTg&amp;ust=146256876568251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www.google.ca/url?sa=i&amp;rct=j&amp;q=&amp;esrc=s&amp;source=images&amp;cd=&amp;cad=rja&amp;uact=8&amp;ved=0ahUKEwi8waau78PMAhXJWSYKHSkKC2IQjRwIBw&amp;url=http://www.regina.ca/residents/fire-services/&amp;bvm=bv.121421273,d.cWw&amp;psig=AFQjCNEH09I1Noq0cGFWgPaxt8KS3NpiSA&amp;ust=14625697582160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url?sa=i&amp;rct=j&amp;q=&amp;esrc=s&amp;source=images&amp;cd=&amp;cad=rja&amp;uact=8&amp;ved=&amp;url=http://www.liveluvcreate.com/image/dream_cloud-144420.html&amp;psig=AFQjCNEJhzcHv3prPMTVxOvn5AFsoR0EIw&amp;ust=1462561711775540"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E:\Adults\Synthetic%20Material%20Believed%20to%20Cause%20Homes%20to%20Burn%20Faster.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source=images&amp;cd=&amp;cad=rja&amp;uact=8&amp;ved=0ahUKEwiP1KjJ3MPMAhVGVyYKHYzUCfoQjRwIBw&amp;url=http://chicagoareafire.com/blog/tag/heavy-smoke-and-fire/&amp;bvm=bv.121421273,d.cWw&amp;psig=AFQjCNF2KlU8rryisSho23E52tEoUI0Vfg&amp;ust=1462564532104908"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source=images&amp;cd=&amp;cad=rja&amp;uact=8&amp;ved=0ahUKEwi8u4X5gqPMAhWhsIMKHTwZC9UQjRwIBw&amp;url=http://www.smh.com.au/news/money/insurance-jam-for-renters/2008/02/25/1203788246779.html&amp;bvm=bv.119745492,d.amc&amp;psig=AFQjCNGALqn9oMi43fR5xTGAt_ogmTuYmg&amp;ust=1461441160796047"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a/url?sa=i&amp;rct=j&amp;q=&amp;esrc=s&amp;source=images&amp;cd=&amp;cad=rja&amp;uact=8&amp;ved=0ahUKEwisvdK0nMHMAhXCWSYKHRSdANcQjRwIBw&amp;url=http://www.protechfire.org/fire-extinguishers/&amp;psig=AFQjCNEhEh3jPNkHwAKHiUy4bGkO3ZXQVQ&amp;ust=1462478815545167"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google.ca/url?sa=i&amp;rct=j&amp;q=&amp;esrc=s&amp;source=images&amp;cd=&amp;cad=rja&amp;uact=8&amp;ved=0ahUKEwitlrna0sPMAhUBcCYKHa3eAE8QjRwIBw&amp;url=http://www.ehs.columbia.edu/fs.html&amp;bvm=bv.121421273,d.cWw&amp;psig=AFQjCNHYRQVB_wPbuqqU81t2EEJ7Vw8wnw&amp;ust=14625608149824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fs-firewise.co.uk/images/image3.jpg">
            <a:hlinkClick r:id="rId2"/>
          </p:cNvPr>
          <p:cNvPicPr>
            <a:picLocks noChangeAspect="1" noChangeArrowheads="1"/>
          </p:cNvPicPr>
          <p:nvPr/>
        </p:nvPicPr>
        <p:blipFill>
          <a:blip r:embed="rId3" cstate="print"/>
          <a:srcRect/>
          <a:stretch>
            <a:fillRect/>
          </a:stretch>
        </p:blipFill>
        <p:spPr bwMode="auto">
          <a:xfrm>
            <a:off x="395536" y="260648"/>
            <a:ext cx="8496944" cy="6264696"/>
          </a:xfrm>
          <a:prstGeom prst="rect">
            <a:avLst/>
          </a:prstGeom>
          <a:noFill/>
        </p:spPr>
      </p:pic>
      <p:sp>
        <p:nvSpPr>
          <p:cNvPr id="2" name="Title 1"/>
          <p:cNvSpPr>
            <a:spLocks noGrp="1"/>
          </p:cNvSpPr>
          <p:nvPr>
            <p:ph type="ctrTitle"/>
          </p:nvPr>
        </p:nvSpPr>
        <p:spPr>
          <a:xfrm>
            <a:off x="683568" y="188640"/>
            <a:ext cx="7992888" cy="1470025"/>
          </a:xfrm>
        </p:spPr>
        <p:txBody>
          <a:bodyPr>
            <a:noAutofit/>
          </a:bodyPr>
          <a:lstStyle/>
          <a:p>
            <a:r>
              <a:rPr lang="en-CA" sz="8000" b="1" i="1" dirty="0" smtClean="0">
                <a:solidFill>
                  <a:schemeClr val="bg1"/>
                </a:solidFill>
                <a:effectLst>
                  <a:outerShdw blurRad="38100" dist="38100" dir="2700000" algn="tl">
                    <a:srgbClr val="000000">
                      <a:alpha val="43137"/>
                    </a:srgbClr>
                  </a:outerShdw>
                </a:effectLst>
                <a:latin typeface="Bernard MT Condensed" pitchFamily="18" charset="0"/>
              </a:rPr>
              <a:t>Fire</a:t>
            </a:r>
            <a:r>
              <a:rPr lang="en-CA" sz="8000" i="1" dirty="0" smtClean="0">
                <a:solidFill>
                  <a:schemeClr val="bg1">
                    <a:lumMod val="95000"/>
                  </a:schemeClr>
                </a:solidFill>
                <a:effectLst>
                  <a:outerShdw blurRad="38100" dist="38100" dir="2700000" algn="tl">
                    <a:srgbClr val="000000">
                      <a:alpha val="43137"/>
                    </a:srgbClr>
                  </a:outerShdw>
                </a:effectLst>
                <a:latin typeface="Bernard MT Condensed" pitchFamily="18" charset="0"/>
              </a:rPr>
              <a:t> </a:t>
            </a:r>
            <a:r>
              <a:rPr lang="en-CA" sz="8000" b="1" i="1" dirty="0" smtClean="0">
                <a:solidFill>
                  <a:schemeClr val="bg1">
                    <a:lumMod val="95000"/>
                  </a:schemeClr>
                </a:solidFill>
                <a:effectLst>
                  <a:outerShdw blurRad="38100" dist="38100" dir="2700000" algn="tl">
                    <a:srgbClr val="000000">
                      <a:alpha val="43137"/>
                    </a:srgbClr>
                  </a:outerShdw>
                </a:effectLst>
                <a:latin typeface="Bernard MT Condensed" pitchFamily="18" charset="0"/>
              </a:rPr>
              <a:t>Safety</a:t>
            </a:r>
            <a:endParaRPr lang="en-CA" sz="8000" b="1" i="1" dirty="0">
              <a:solidFill>
                <a:schemeClr val="bg1">
                  <a:lumMod val="95000"/>
                </a:schemeClr>
              </a:solidFill>
              <a:effectLst>
                <a:outerShdw blurRad="38100" dist="38100" dir="2700000" algn="tl">
                  <a:srgbClr val="000000">
                    <a:alpha val="43137"/>
                  </a:srgbClr>
                </a:outerShdw>
              </a:effectLst>
              <a:latin typeface="Bernard MT Condensed" pitchFamily="18" charset="0"/>
            </a:endParaRPr>
          </a:p>
        </p:txBody>
      </p:sp>
      <p:pic>
        <p:nvPicPr>
          <p:cNvPr id="6" name="Picture 5" descr="Fire Commissioners Crest"/>
          <p:cNvPicPr/>
          <p:nvPr/>
        </p:nvPicPr>
        <p:blipFill>
          <a:blip r:embed="rId4" cstate="print"/>
          <a:srcRect/>
          <a:stretch>
            <a:fillRect/>
          </a:stretch>
        </p:blipFill>
        <p:spPr bwMode="auto">
          <a:xfrm>
            <a:off x="3635896" y="5517232"/>
            <a:ext cx="792088" cy="88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Heating</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323528" y="1556792"/>
            <a:ext cx="5976664" cy="1200329"/>
          </a:xfrm>
          <a:prstGeom prst="rect">
            <a:avLst/>
          </a:prstGeom>
          <a:noFill/>
        </p:spPr>
        <p:txBody>
          <a:bodyPr wrap="square" rtlCol="0">
            <a:spAutoFit/>
          </a:bodyPr>
          <a:lstStyle/>
          <a:p>
            <a:r>
              <a:rPr lang="en-CA" sz="2400" dirty="0" smtClean="0">
                <a:latin typeface="Bookman Old Style" pitchFamily="18" charset="0"/>
              </a:rPr>
              <a:t>Keep anything that can burn</a:t>
            </a:r>
          </a:p>
          <a:p>
            <a:r>
              <a:rPr lang="en-CA" sz="2400" dirty="0" smtClean="0">
                <a:latin typeface="Bookman Old Style" pitchFamily="18" charset="0"/>
              </a:rPr>
              <a:t>at least 1 meter (3 feet) from a </a:t>
            </a:r>
          </a:p>
          <a:p>
            <a:r>
              <a:rPr lang="en-CA" sz="2400" dirty="0" smtClean="0">
                <a:latin typeface="Bookman Old Style" pitchFamily="18" charset="0"/>
              </a:rPr>
              <a:t>heat source.</a:t>
            </a:r>
            <a:endParaRPr lang="en-CA" sz="2400" dirty="0">
              <a:latin typeface="Bookman Old Style" pitchFamily="18" charset="0"/>
            </a:endParaRPr>
          </a:p>
        </p:txBody>
      </p:sp>
      <p:sp>
        <p:nvSpPr>
          <p:cNvPr id="4" name="TextBox 3"/>
          <p:cNvSpPr txBox="1"/>
          <p:nvPr/>
        </p:nvSpPr>
        <p:spPr>
          <a:xfrm>
            <a:off x="323528" y="3140968"/>
            <a:ext cx="3973780" cy="2308324"/>
          </a:xfrm>
          <a:prstGeom prst="rect">
            <a:avLst/>
          </a:prstGeom>
          <a:noFill/>
        </p:spPr>
        <p:txBody>
          <a:bodyPr wrap="square" rtlCol="0">
            <a:spAutoFit/>
          </a:bodyPr>
          <a:lstStyle/>
          <a:p>
            <a:r>
              <a:rPr lang="en-CA" sz="2400" dirty="0" smtClean="0">
                <a:latin typeface="Bookman Old Style" pitchFamily="18" charset="0"/>
              </a:rPr>
              <a:t>Never use your oven to heat your home.</a:t>
            </a:r>
          </a:p>
          <a:p>
            <a:endParaRPr lang="en-CA" sz="2400" dirty="0" smtClean="0">
              <a:latin typeface="Bookman Old Style" pitchFamily="18" charset="0"/>
            </a:endParaRPr>
          </a:p>
          <a:p>
            <a:endParaRPr lang="en-CA" sz="2400" dirty="0">
              <a:latin typeface="Bookman Old Style" pitchFamily="18" charset="0"/>
            </a:endParaRPr>
          </a:p>
          <a:p>
            <a:r>
              <a:rPr lang="en-CA" sz="2400" dirty="0" smtClean="0">
                <a:latin typeface="Bookman Old Style" pitchFamily="18" charset="0"/>
              </a:rPr>
              <a:t>Turn heaters off when not in use.</a:t>
            </a:r>
            <a:endParaRPr lang="en-CA" sz="2400" dirty="0">
              <a:latin typeface="Bookman Old Style" pitchFamily="18" charset="0"/>
            </a:endParaRPr>
          </a:p>
        </p:txBody>
      </p:sp>
      <p:pic>
        <p:nvPicPr>
          <p:cNvPr id="23554" name="Picture 2" descr="http://completeelectrical.biz/wp-content/uploads/2013/12/Space-heater-servicemaster-tips.jpg">
            <a:hlinkClick r:id="rId2"/>
          </p:cNvPr>
          <p:cNvPicPr>
            <a:picLocks noChangeAspect="1" noChangeArrowheads="1"/>
          </p:cNvPicPr>
          <p:nvPr/>
        </p:nvPicPr>
        <p:blipFill>
          <a:blip r:embed="rId3" cstate="print"/>
          <a:srcRect/>
          <a:stretch>
            <a:fillRect/>
          </a:stretch>
        </p:blipFill>
        <p:spPr bwMode="auto">
          <a:xfrm>
            <a:off x="5148064" y="1412776"/>
            <a:ext cx="3672408" cy="4496545"/>
          </a:xfrm>
          <a:prstGeom prst="rect">
            <a:avLst/>
          </a:prstGeom>
          <a:noFill/>
        </p:spPr>
      </p:pic>
      <p:pic>
        <p:nvPicPr>
          <p:cNvPr id="6" name="Picture 5" descr="http://www.ehs.columbia.edu/Images/FireSafety1.jpg">
            <a:hlinkClick r:id="rId4"/>
          </p:cNvPr>
          <p:cNvPicPr>
            <a:picLocks noChangeAspect="1" noChangeArrowheads="1"/>
          </p:cNvPicPr>
          <p:nvPr/>
        </p:nvPicPr>
        <p:blipFill>
          <a:blip r:embed="rId5"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5976664"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                 Smoking</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467544" y="980728"/>
            <a:ext cx="5256584" cy="830997"/>
          </a:xfrm>
          <a:prstGeom prst="rect">
            <a:avLst/>
          </a:prstGeom>
          <a:noFill/>
        </p:spPr>
        <p:txBody>
          <a:bodyPr wrap="square" rtlCol="0">
            <a:spAutoFit/>
          </a:bodyPr>
          <a:lstStyle/>
          <a:p>
            <a:r>
              <a:rPr lang="en-CA" sz="2400" dirty="0" smtClean="0">
                <a:latin typeface="Bookman Old Style" pitchFamily="18" charset="0"/>
              </a:rPr>
              <a:t>Never smoke in bed or when you </a:t>
            </a:r>
          </a:p>
          <a:p>
            <a:r>
              <a:rPr lang="en-CA" sz="2400" dirty="0" smtClean="0">
                <a:latin typeface="Bookman Old Style" pitchFamily="18" charset="0"/>
              </a:rPr>
              <a:t>are sleepy.</a:t>
            </a:r>
            <a:endParaRPr lang="en-CA" sz="2400" dirty="0">
              <a:latin typeface="Bookman Old Style" pitchFamily="18" charset="0"/>
            </a:endParaRPr>
          </a:p>
        </p:txBody>
      </p:sp>
      <p:sp>
        <p:nvSpPr>
          <p:cNvPr id="4" name="TextBox 3"/>
          <p:cNvSpPr txBox="1"/>
          <p:nvPr/>
        </p:nvSpPr>
        <p:spPr>
          <a:xfrm>
            <a:off x="0" y="1916832"/>
            <a:ext cx="4546056" cy="830997"/>
          </a:xfrm>
          <a:prstGeom prst="rect">
            <a:avLst/>
          </a:prstGeom>
          <a:noFill/>
        </p:spPr>
        <p:txBody>
          <a:bodyPr wrap="square" rtlCol="0">
            <a:spAutoFit/>
          </a:bodyPr>
          <a:lstStyle/>
          <a:p>
            <a:pPr lvl="1"/>
            <a:r>
              <a:rPr lang="en-CA" sz="2400" dirty="0" smtClean="0">
                <a:latin typeface="Bookman Old Style" pitchFamily="18" charset="0"/>
              </a:rPr>
              <a:t>Use a deep, sturdy ashtray. </a:t>
            </a:r>
            <a:r>
              <a:rPr lang="en-CA" sz="2400" b="1" dirty="0" smtClean="0">
                <a:effectLst>
                  <a:outerShdw blurRad="38100" dist="38100" dir="2700000" algn="tl">
                    <a:srgbClr val="000000">
                      <a:alpha val="43137"/>
                    </a:srgbClr>
                  </a:outerShdw>
                </a:effectLst>
                <a:latin typeface="Bookman Old Style" pitchFamily="18" charset="0"/>
              </a:rPr>
              <a:t>Smoke outside.</a:t>
            </a:r>
            <a:endParaRPr lang="en-CA" sz="2400" b="1" dirty="0">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2771800" y="3501008"/>
            <a:ext cx="6372200" cy="1938992"/>
          </a:xfrm>
          <a:prstGeom prst="rect">
            <a:avLst/>
          </a:prstGeom>
          <a:noFill/>
        </p:spPr>
        <p:txBody>
          <a:bodyPr wrap="square" rtlCol="0">
            <a:spAutoFit/>
          </a:bodyPr>
          <a:lstStyle/>
          <a:p>
            <a:pPr algn="ctr"/>
            <a:r>
              <a:rPr lang="en-CA" sz="2400" dirty="0" smtClean="0">
                <a:latin typeface="Bookman Old Style" pitchFamily="18" charset="0"/>
              </a:rPr>
              <a:t>Never leave matches and lighters in sight of children.</a:t>
            </a:r>
          </a:p>
          <a:p>
            <a:pPr algn="ctr"/>
            <a:endParaRPr lang="en-CA" sz="2400" dirty="0" smtClean="0">
              <a:latin typeface="Bookman Old Style" pitchFamily="18" charset="0"/>
            </a:endParaRPr>
          </a:p>
          <a:p>
            <a:pPr algn="ctr"/>
            <a:r>
              <a:rPr lang="en-CA" sz="2400" dirty="0" smtClean="0">
                <a:latin typeface="Bookman Old Style" pitchFamily="18" charset="0"/>
              </a:rPr>
              <a:t>Teach children to tell you if they find matches or lighters</a:t>
            </a:r>
            <a:r>
              <a:rPr lang="en-CA" dirty="0" smtClean="0"/>
              <a:t>.</a:t>
            </a:r>
            <a:endParaRPr lang="en-CA" dirty="0"/>
          </a:p>
        </p:txBody>
      </p:sp>
      <p:pic>
        <p:nvPicPr>
          <p:cNvPr id="22530" name="Picture 2" descr="http://www.triblocal.com/plainfield/files/cache/2012/02/SmokingWebAd4.jpg/460_345_resize.jpg">
            <a:hlinkClick r:id="rId2"/>
          </p:cNvPr>
          <p:cNvPicPr>
            <a:picLocks noChangeAspect="1" noChangeArrowheads="1"/>
          </p:cNvPicPr>
          <p:nvPr/>
        </p:nvPicPr>
        <p:blipFill>
          <a:blip r:embed="rId3" cstate="print"/>
          <a:srcRect b="48374"/>
          <a:stretch>
            <a:fillRect/>
          </a:stretch>
        </p:blipFill>
        <p:spPr bwMode="auto">
          <a:xfrm>
            <a:off x="6084168" y="1052736"/>
            <a:ext cx="2520280" cy="2016224"/>
          </a:xfrm>
          <a:prstGeom prst="rect">
            <a:avLst/>
          </a:prstGeom>
          <a:noFill/>
        </p:spPr>
      </p:pic>
      <p:pic>
        <p:nvPicPr>
          <p:cNvPr id="22532" name="Picture 4" descr="https://www.chilliwack.com/main/pageimages/615/burns-match-safety.gif"/>
          <p:cNvPicPr>
            <a:picLocks noChangeAspect="1" noChangeArrowheads="1"/>
          </p:cNvPicPr>
          <p:nvPr/>
        </p:nvPicPr>
        <p:blipFill>
          <a:blip r:embed="rId4" cstate="print"/>
          <a:srcRect/>
          <a:stretch>
            <a:fillRect/>
          </a:stretch>
        </p:blipFill>
        <p:spPr bwMode="auto">
          <a:xfrm>
            <a:off x="395536" y="3068960"/>
            <a:ext cx="2232248" cy="2691383"/>
          </a:xfrm>
          <a:prstGeom prst="rect">
            <a:avLst/>
          </a:prstGeom>
          <a:noFill/>
        </p:spPr>
      </p:pic>
      <p:pic>
        <p:nvPicPr>
          <p:cNvPr id="8" name="Picture 7" descr="http://www.ehs.columbia.edu/Images/FireSafety1.jpg">
            <a:hlinkClick r:id="rId5"/>
          </p:cNvPr>
          <p:cNvPicPr>
            <a:picLocks noChangeAspect="1" noChangeArrowheads="1"/>
          </p:cNvPicPr>
          <p:nvPr/>
        </p:nvPicPr>
        <p:blipFill>
          <a:blip r:embed="rId6"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  Housekeeping</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3347864" y="2924944"/>
            <a:ext cx="4538422" cy="461665"/>
          </a:xfrm>
          <a:prstGeom prst="rect">
            <a:avLst/>
          </a:prstGeom>
          <a:noFill/>
        </p:spPr>
        <p:txBody>
          <a:bodyPr wrap="none" rtlCol="0">
            <a:spAutoFit/>
          </a:bodyPr>
          <a:lstStyle/>
          <a:p>
            <a:r>
              <a:rPr lang="en-CA" sz="2400" dirty="0" smtClean="0">
                <a:latin typeface="Bookman Old Style" pitchFamily="18" charset="0"/>
              </a:rPr>
              <a:t>Keep EXIT paths clutter free.</a:t>
            </a:r>
            <a:endParaRPr lang="en-CA" sz="2400" dirty="0">
              <a:latin typeface="Bookman Old Style" pitchFamily="18" charset="0"/>
            </a:endParaRPr>
          </a:p>
        </p:txBody>
      </p:sp>
      <p:sp>
        <p:nvSpPr>
          <p:cNvPr id="4" name="TextBox 3"/>
          <p:cNvSpPr txBox="1"/>
          <p:nvPr/>
        </p:nvSpPr>
        <p:spPr>
          <a:xfrm>
            <a:off x="3347864" y="3861048"/>
            <a:ext cx="5220072" cy="1200329"/>
          </a:xfrm>
          <a:prstGeom prst="rect">
            <a:avLst/>
          </a:prstGeom>
          <a:noFill/>
        </p:spPr>
        <p:txBody>
          <a:bodyPr wrap="square" rtlCol="0">
            <a:spAutoFit/>
          </a:bodyPr>
          <a:lstStyle/>
          <a:p>
            <a:r>
              <a:rPr lang="en-CA" sz="2400" dirty="0" smtClean="0">
                <a:latin typeface="Bookman Old Style" pitchFamily="18" charset="0"/>
              </a:rPr>
              <a:t>Remove potential hazards from your home such as paints, solvents or excessive papers. </a:t>
            </a:r>
            <a:endParaRPr lang="en-CA" sz="2400" dirty="0">
              <a:latin typeface="Bookman Old Style" pitchFamily="18" charset="0"/>
            </a:endParaRPr>
          </a:p>
        </p:txBody>
      </p:sp>
      <p:sp>
        <p:nvSpPr>
          <p:cNvPr id="5" name="TextBox 4"/>
          <p:cNvSpPr txBox="1"/>
          <p:nvPr/>
        </p:nvSpPr>
        <p:spPr>
          <a:xfrm>
            <a:off x="3347864" y="1772816"/>
            <a:ext cx="6390780" cy="830997"/>
          </a:xfrm>
          <a:prstGeom prst="rect">
            <a:avLst/>
          </a:prstGeom>
          <a:noFill/>
        </p:spPr>
        <p:txBody>
          <a:bodyPr wrap="square" rtlCol="0">
            <a:spAutoFit/>
          </a:bodyPr>
          <a:lstStyle/>
          <a:p>
            <a:r>
              <a:rPr lang="en-CA" sz="2400" dirty="0" smtClean="0">
                <a:latin typeface="Bookman Old Style" pitchFamily="18" charset="0"/>
              </a:rPr>
              <a:t>Make sure your two ways out</a:t>
            </a:r>
          </a:p>
          <a:p>
            <a:r>
              <a:rPr lang="en-CA" sz="2400" dirty="0" smtClean="0">
                <a:latin typeface="Bookman Old Style" pitchFamily="18" charset="0"/>
              </a:rPr>
              <a:t>are accessible.</a:t>
            </a:r>
            <a:endParaRPr lang="en-CA" sz="2400" dirty="0">
              <a:latin typeface="Bookman Old Style" pitchFamily="18" charset="0"/>
            </a:endParaRPr>
          </a:p>
        </p:txBody>
      </p:sp>
      <p:pic>
        <p:nvPicPr>
          <p:cNvPr id="6" name="Picture 5" descr="http://www.ehs.columbia.edu/Images/FireSafety1.jpg">
            <a:hlinkClick r:id="rId2"/>
          </p:cNvPr>
          <p:cNvPicPr>
            <a:picLocks noChangeAspect="1" noChangeArrowheads="1"/>
          </p:cNvPicPr>
          <p:nvPr/>
        </p:nvPicPr>
        <p:blipFill>
          <a:blip r:embed="rId3" cstate="print"/>
          <a:srcRect t="11340" b="39521"/>
          <a:stretch>
            <a:fillRect/>
          </a:stretch>
        </p:blipFill>
        <p:spPr bwMode="auto">
          <a:xfrm>
            <a:off x="0" y="6093296"/>
            <a:ext cx="9144000" cy="764704"/>
          </a:xfrm>
          <a:prstGeom prst="rect">
            <a:avLst/>
          </a:prstGeom>
          <a:noFill/>
        </p:spPr>
      </p:pic>
      <p:pic>
        <p:nvPicPr>
          <p:cNvPr id="21506" name="Picture 2" descr="https://www.chilliwack.com/main/pageimages/625/work-clutter.gif">
            <a:hlinkClick r:id="rId4"/>
          </p:cNvPr>
          <p:cNvPicPr>
            <a:picLocks noChangeAspect="1" noChangeArrowheads="1"/>
          </p:cNvPicPr>
          <p:nvPr/>
        </p:nvPicPr>
        <p:blipFill>
          <a:blip r:embed="rId5" cstate="print"/>
          <a:srcRect/>
          <a:stretch>
            <a:fillRect/>
          </a:stretch>
        </p:blipFill>
        <p:spPr bwMode="auto">
          <a:xfrm>
            <a:off x="323528" y="1556792"/>
            <a:ext cx="2880320" cy="38884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Home Fire Escape Plan</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3131840" y="980728"/>
            <a:ext cx="3122971" cy="584775"/>
          </a:xfrm>
          <a:prstGeom prst="rect">
            <a:avLst/>
          </a:prstGeom>
          <a:noFill/>
        </p:spPr>
        <p:txBody>
          <a:bodyPr wrap="none" rtlCol="0">
            <a:spAutoFit/>
          </a:bodyPr>
          <a:lstStyle/>
          <a:p>
            <a:r>
              <a:rPr lang="en-CA" sz="3200" i="1" dirty="0" smtClean="0">
                <a:latin typeface="Bookman Old Style" pitchFamily="18" charset="0"/>
              </a:rPr>
              <a:t>HAVE A PLAN!</a:t>
            </a:r>
            <a:endParaRPr lang="en-CA" sz="3200" i="1" dirty="0">
              <a:latin typeface="Bookman Old Style" pitchFamily="18" charset="0"/>
            </a:endParaRPr>
          </a:p>
        </p:txBody>
      </p:sp>
      <p:sp>
        <p:nvSpPr>
          <p:cNvPr id="4" name="TextBox 3"/>
          <p:cNvSpPr txBox="1"/>
          <p:nvPr/>
        </p:nvSpPr>
        <p:spPr>
          <a:xfrm>
            <a:off x="4247456" y="1916832"/>
            <a:ext cx="4896544" cy="1569660"/>
          </a:xfrm>
          <a:prstGeom prst="rect">
            <a:avLst/>
          </a:prstGeom>
          <a:noFill/>
        </p:spPr>
        <p:txBody>
          <a:bodyPr wrap="square" rtlCol="0">
            <a:spAutoFit/>
          </a:bodyPr>
          <a:lstStyle/>
          <a:p>
            <a:pPr algn="ctr"/>
            <a:r>
              <a:rPr lang="en-CA" sz="2400" dirty="0" smtClean="0">
                <a:latin typeface="Bookman Old Style" pitchFamily="18" charset="0"/>
              </a:rPr>
              <a:t>Fires can happen even if you are </a:t>
            </a:r>
            <a:r>
              <a:rPr lang="en-CA" sz="2400" dirty="0" smtClean="0">
                <a:solidFill>
                  <a:srgbClr val="FF0000"/>
                </a:solidFill>
                <a:latin typeface="Bookman Old Style" pitchFamily="18" charset="0"/>
              </a:rPr>
              <a:t>fire smart</a:t>
            </a:r>
            <a:r>
              <a:rPr lang="en-CA" sz="2400" dirty="0" smtClean="0">
                <a:latin typeface="Bookman Old Style" pitchFamily="18" charset="0"/>
              </a:rPr>
              <a:t>. In the event of a fire there is NO TIME to think you must </a:t>
            </a:r>
            <a:r>
              <a:rPr lang="en-CA" sz="2400" dirty="0" smtClean="0">
                <a:effectLst>
                  <a:outerShdw blurRad="38100" dist="38100" dir="2700000" algn="tl">
                    <a:srgbClr val="000000">
                      <a:alpha val="43137"/>
                    </a:srgbClr>
                  </a:outerShdw>
                </a:effectLst>
                <a:latin typeface="Bookman Old Style" pitchFamily="18" charset="0"/>
              </a:rPr>
              <a:t>KNOW</a:t>
            </a:r>
            <a:r>
              <a:rPr lang="en-CA" sz="2400" dirty="0" smtClean="0">
                <a:latin typeface="Bookman Old Style" pitchFamily="18" charset="0"/>
              </a:rPr>
              <a:t> what to do!</a:t>
            </a:r>
            <a:endParaRPr lang="en-CA" sz="2400" dirty="0">
              <a:latin typeface="Bookman Old Style" pitchFamily="18" charset="0"/>
            </a:endParaRPr>
          </a:p>
        </p:txBody>
      </p:sp>
      <p:sp>
        <p:nvSpPr>
          <p:cNvPr id="5" name="TextBox 4"/>
          <p:cNvSpPr txBox="1"/>
          <p:nvPr/>
        </p:nvSpPr>
        <p:spPr>
          <a:xfrm>
            <a:off x="4247456" y="3640296"/>
            <a:ext cx="4649283" cy="2308324"/>
          </a:xfrm>
          <a:prstGeom prst="rect">
            <a:avLst/>
          </a:prstGeom>
          <a:noFill/>
        </p:spPr>
        <p:txBody>
          <a:bodyPr wrap="square" rtlCol="0">
            <a:spAutoFit/>
          </a:bodyPr>
          <a:lstStyle/>
          <a:p>
            <a:pPr algn="ctr"/>
            <a:r>
              <a:rPr lang="en-CA" sz="2400" dirty="0" smtClean="0">
                <a:latin typeface="Bookman Old Style" pitchFamily="18" charset="0"/>
              </a:rPr>
              <a:t>Create a Home Fire Escape Plan with your family. Show 2 ways out</a:t>
            </a:r>
          </a:p>
          <a:p>
            <a:pPr algn="ctr"/>
            <a:r>
              <a:rPr lang="en-CA" sz="2400" dirty="0" smtClean="0">
                <a:latin typeface="Bookman Old Style" pitchFamily="18" charset="0"/>
              </a:rPr>
              <a:t>and a meeting place. </a:t>
            </a:r>
          </a:p>
          <a:p>
            <a:pPr algn="ctr"/>
            <a:endParaRPr lang="en-CA" sz="2400" dirty="0" smtClean="0">
              <a:latin typeface="Bookman Old Style" pitchFamily="18" charset="0"/>
            </a:endParaRPr>
          </a:p>
          <a:p>
            <a:pPr algn="ctr"/>
            <a:r>
              <a:rPr lang="en-CA" sz="2400" b="1" dirty="0" smtClean="0">
                <a:latin typeface="Bookman Old Style" pitchFamily="18" charset="0"/>
              </a:rPr>
              <a:t>PRACTICE IT!</a:t>
            </a:r>
            <a:endParaRPr lang="en-CA" sz="2400" b="1" dirty="0">
              <a:latin typeface="Bookman Old Style" pitchFamily="18" charset="0"/>
            </a:endParaRPr>
          </a:p>
        </p:txBody>
      </p:sp>
      <p:pic>
        <p:nvPicPr>
          <p:cNvPr id="7" name="Picture 6" descr="http://www.ehs.columbia.edu/Images/FireSafety1.jpg">
            <a:hlinkClick r:id="rId2"/>
          </p:cNvPr>
          <p:cNvPicPr>
            <a:picLocks noChangeAspect="1" noChangeArrowheads="1"/>
          </p:cNvPicPr>
          <p:nvPr/>
        </p:nvPicPr>
        <p:blipFill>
          <a:blip r:embed="rId3" cstate="print"/>
          <a:srcRect t="11340" b="39521"/>
          <a:stretch>
            <a:fillRect/>
          </a:stretch>
        </p:blipFill>
        <p:spPr bwMode="auto">
          <a:xfrm>
            <a:off x="0" y="6093296"/>
            <a:ext cx="9144000" cy="764704"/>
          </a:xfrm>
          <a:prstGeom prst="rect">
            <a:avLst/>
          </a:prstGeom>
          <a:noFill/>
        </p:spPr>
      </p:pic>
      <p:pic>
        <p:nvPicPr>
          <p:cNvPr id="20484" name="Picture 4" descr="http://www.edmonton.ca/residential_neighbourhoods/Images/fire-escape-plan-map.jpg">
            <a:hlinkClick r:id="rId4"/>
          </p:cNvPr>
          <p:cNvPicPr>
            <a:picLocks noChangeAspect="1" noChangeArrowheads="1"/>
          </p:cNvPicPr>
          <p:nvPr/>
        </p:nvPicPr>
        <p:blipFill>
          <a:blip r:embed="rId5" cstate="print"/>
          <a:srcRect/>
          <a:stretch>
            <a:fillRect/>
          </a:stretch>
        </p:blipFill>
        <p:spPr bwMode="auto">
          <a:xfrm>
            <a:off x="251520" y="1556792"/>
            <a:ext cx="3888432" cy="37444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DOC005.JPG"/>
          <p:cNvPicPr>
            <a:picLocks noChangeAspect="1" noChangeArrowheads="1"/>
          </p:cNvPicPr>
          <p:nvPr/>
        </p:nvPicPr>
        <p:blipFill>
          <a:blip r:embed="rId2" cstate="print"/>
          <a:srcRect l="21623" t="6951" r="17370" b="4851"/>
          <a:stretch>
            <a:fillRect/>
          </a:stretch>
        </p:blipFill>
        <p:spPr bwMode="auto">
          <a:xfrm>
            <a:off x="5292080" y="620688"/>
            <a:ext cx="3528392" cy="496855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260648"/>
            <a:ext cx="5076056" cy="1938992"/>
          </a:xfrm>
          <a:prstGeom prst="rect">
            <a:avLst/>
          </a:prstGeom>
          <a:noFill/>
        </p:spPr>
        <p:txBody>
          <a:bodyPr wrap="square" rtlCol="0">
            <a:spAutoFit/>
          </a:bodyPr>
          <a:lstStyle/>
          <a:p>
            <a:pPr algn="ctr"/>
            <a:r>
              <a:rPr lang="en-CA" sz="2400" dirty="0" smtClean="0">
                <a:latin typeface="Bookman Old Style" pitchFamily="18" charset="0"/>
              </a:rPr>
              <a:t>Given what you now know about how quickly you can lose your home or your life to fire, let’s look at a </a:t>
            </a:r>
          </a:p>
          <a:p>
            <a:pPr algn="ctr"/>
            <a:r>
              <a:rPr lang="en-CA" sz="2400" dirty="0" smtClean="0">
                <a:latin typeface="Bookman Old Style" pitchFamily="18" charset="0"/>
              </a:rPr>
              <a:t>Time Line Activity. </a:t>
            </a:r>
            <a:endParaRPr lang="en-CA" sz="2400" dirty="0">
              <a:latin typeface="Bookman Old Style" pitchFamily="18" charset="0"/>
            </a:endParaRPr>
          </a:p>
        </p:txBody>
      </p:sp>
      <p:sp>
        <p:nvSpPr>
          <p:cNvPr id="5" name="TextBox 4"/>
          <p:cNvSpPr txBox="1"/>
          <p:nvPr/>
        </p:nvSpPr>
        <p:spPr>
          <a:xfrm>
            <a:off x="251520" y="2348880"/>
            <a:ext cx="5004048" cy="923330"/>
          </a:xfrm>
          <a:prstGeom prst="rect">
            <a:avLst/>
          </a:prstGeom>
          <a:noFill/>
        </p:spPr>
        <p:txBody>
          <a:bodyPr wrap="square" rtlCol="0">
            <a:spAutoFit/>
          </a:bodyPr>
          <a:lstStyle/>
          <a:p>
            <a:r>
              <a:rPr lang="en-CA" dirty="0" smtClean="0">
                <a:solidFill>
                  <a:srgbClr val="FF0000"/>
                </a:solidFill>
                <a:latin typeface="Bookman Old Style" pitchFamily="18" charset="0"/>
              </a:rPr>
              <a:t>It’s 2am, a fire breaks out in your home.</a:t>
            </a:r>
          </a:p>
          <a:p>
            <a:r>
              <a:rPr lang="en-CA" dirty="0" smtClean="0">
                <a:solidFill>
                  <a:srgbClr val="FF0000"/>
                </a:solidFill>
                <a:latin typeface="Bookman Old Style" pitchFamily="18" charset="0"/>
              </a:rPr>
              <a:t>It has been burning for 2 minutes. Your smoke alarm goes off.</a:t>
            </a:r>
            <a:endParaRPr lang="en-CA" dirty="0">
              <a:solidFill>
                <a:srgbClr val="FF0000"/>
              </a:solidFill>
              <a:latin typeface="Bookman Old Style" pitchFamily="18" charset="0"/>
            </a:endParaRPr>
          </a:p>
        </p:txBody>
      </p:sp>
      <p:sp>
        <p:nvSpPr>
          <p:cNvPr id="6" name="TextBox 5"/>
          <p:cNvSpPr txBox="1"/>
          <p:nvPr/>
        </p:nvSpPr>
        <p:spPr>
          <a:xfrm>
            <a:off x="395536" y="3645024"/>
            <a:ext cx="4464496" cy="707886"/>
          </a:xfrm>
          <a:prstGeom prst="rect">
            <a:avLst/>
          </a:prstGeom>
          <a:noFill/>
        </p:spPr>
        <p:txBody>
          <a:bodyPr wrap="square" rtlCol="0">
            <a:spAutoFit/>
          </a:bodyPr>
          <a:lstStyle/>
          <a:p>
            <a:pPr algn="ctr"/>
            <a:r>
              <a:rPr lang="en-CA" sz="2000" dirty="0" smtClean="0">
                <a:latin typeface="Bookman Old Style" pitchFamily="18" charset="0"/>
              </a:rPr>
              <a:t>How long will each activity take you to complete?</a:t>
            </a:r>
            <a:endParaRPr lang="en-CA" sz="2000" dirty="0">
              <a:latin typeface="Bookman Old Style" pitchFamily="18" charset="0"/>
            </a:endParaRPr>
          </a:p>
        </p:txBody>
      </p:sp>
      <p:sp>
        <p:nvSpPr>
          <p:cNvPr id="7" name="TextBox 6"/>
          <p:cNvSpPr txBox="1"/>
          <p:nvPr/>
        </p:nvSpPr>
        <p:spPr>
          <a:xfrm>
            <a:off x="755576" y="4797152"/>
            <a:ext cx="3779912" cy="1015663"/>
          </a:xfrm>
          <a:prstGeom prst="rect">
            <a:avLst/>
          </a:prstGeom>
          <a:noFill/>
        </p:spPr>
        <p:txBody>
          <a:bodyPr wrap="square" rtlCol="0">
            <a:spAutoFit/>
          </a:bodyPr>
          <a:lstStyle/>
          <a:p>
            <a:pPr algn="ctr"/>
            <a:r>
              <a:rPr lang="en-CA" sz="2000" dirty="0" smtClean="0">
                <a:latin typeface="Bookman Old Style" pitchFamily="18" charset="0"/>
              </a:rPr>
              <a:t>Remember Fire Department response time doesn’t begin until after your time ends.</a:t>
            </a:r>
            <a:endParaRPr lang="en-CA" sz="2000" dirty="0">
              <a:latin typeface="Bookman Old Style" pitchFamily="18" charset="0"/>
            </a:endParaRPr>
          </a:p>
        </p:txBody>
      </p:sp>
      <p:pic>
        <p:nvPicPr>
          <p:cNvPr id="8" name="Picture 7" descr="http://www.ehs.columbia.edu/Images/FireSafety1.jpg">
            <a:hlinkClick r:id="rId3"/>
          </p:cNvPr>
          <p:cNvPicPr>
            <a:picLocks noChangeAspect="1" noChangeArrowheads="1"/>
          </p:cNvPicPr>
          <p:nvPr/>
        </p:nvPicPr>
        <p:blipFill>
          <a:blip r:embed="rId4"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5517232"/>
          </a:xfrm>
        </p:spPr>
        <p:txBody>
          <a:bodyPr>
            <a:normAutofit fontScale="90000"/>
          </a:bodyPr>
          <a:lstStyle/>
          <a:p>
            <a:r>
              <a:rPr lang="en-CA" sz="2800" dirty="0" smtClean="0"/>
              <a:t/>
            </a:r>
            <a:br>
              <a:rPr lang="en-CA" sz="2800" dirty="0" smtClean="0"/>
            </a:br>
            <a:r>
              <a:rPr lang="en-CA" sz="2800" dirty="0"/>
              <a:t/>
            </a:r>
            <a:br>
              <a:rPr lang="en-CA" sz="2800" dirty="0"/>
            </a:br>
            <a:r>
              <a:rPr lang="en-CA" sz="2800" dirty="0" smtClean="0"/>
              <a:t/>
            </a:r>
            <a:br>
              <a:rPr lang="en-CA" sz="2800" dirty="0" smtClean="0"/>
            </a:br>
            <a:r>
              <a:rPr lang="en-CA" sz="2800" dirty="0" smtClean="0"/>
              <a:t/>
            </a:r>
            <a:br>
              <a:rPr lang="en-CA" sz="2800" dirty="0" smtClean="0"/>
            </a:br>
            <a:r>
              <a:rPr lang="en-CA" sz="2700" dirty="0" smtClean="0">
                <a:latin typeface="Bookman Old Style" pitchFamily="18" charset="0"/>
              </a:rPr>
              <a:t>Total the 2 times (Fire Department Response</a:t>
            </a:r>
            <a:br>
              <a:rPr lang="en-CA" sz="2700" dirty="0" smtClean="0">
                <a:latin typeface="Bookman Old Style" pitchFamily="18" charset="0"/>
              </a:rPr>
            </a:br>
            <a:r>
              <a:rPr lang="en-CA" sz="2700" dirty="0" smtClean="0">
                <a:latin typeface="Bookman Old Style" pitchFamily="18" charset="0"/>
              </a:rPr>
              <a:t> time will vary)</a:t>
            </a:r>
            <a:br>
              <a:rPr lang="en-CA" sz="2700" dirty="0" smtClean="0">
                <a:latin typeface="Bookman Old Style" pitchFamily="18" charset="0"/>
              </a:rPr>
            </a:br>
            <a:r>
              <a:rPr lang="en-CA" sz="2700" dirty="0">
                <a:latin typeface="Bookman Old Style" pitchFamily="18" charset="0"/>
              </a:rPr>
              <a:t/>
            </a:r>
            <a:br>
              <a:rPr lang="en-CA" sz="2700" dirty="0">
                <a:latin typeface="Bookman Old Style" pitchFamily="18" charset="0"/>
              </a:rPr>
            </a:br>
            <a:r>
              <a:rPr lang="en-CA" sz="2700" dirty="0" smtClean="0">
                <a:latin typeface="Bookman Old Style" pitchFamily="18" charset="0"/>
              </a:rPr>
              <a:t>What is the condition of your home?</a:t>
            </a:r>
            <a:br>
              <a:rPr lang="en-CA" sz="2700" dirty="0" smtClean="0">
                <a:latin typeface="Bookman Old Style" pitchFamily="18" charset="0"/>
              </a:rPr>
            </a:br>
            <a:r>
              <a:rPr lang="en-CA" sz="2700" dirty="0" smtClean="0">
                <a:latin typeface="Bookman Old Style" pitchFamily="18" charset="0"/>
              </a:rPr>
              <a:t>What is your chance of survival at this time?</a:t>
            </a:r>
            <a:br>
              <a:rPr lang="en-CA" sz="2700" dirty="0" smtClean="0">
                <a:latin typeface="Bookman Old Style" pitchFamily="18" charset="0"/>
              </a:rPr>
            </a:br>
            <a:r>
              <a:rPr lang="en-CA" sz="2700" dirty="0">
                <a:latin typeface="Bookman Old Style" pitchFamily="18" charset="0"/>
              </a:rPr>
              <a:t/>
            </a:r>
            <a:br>
              <a:rPr lang="en-CA" sz="2700" dirty="0">
                <a:latin typeface="Bookman Old Style" pitchFamily="18" charset="0"/>
              </a:rPr>
            </a:br>
            <a:r>
              <a:rPr lang="en-CA" sz="3600" dirty="0" smtClean="0">
                <a:latin typeface="Bookman Old Style" pitchFamily="18" charset="0"/>
              </a:rPr>
              <a:t>THE FIRST THREE MINUTES ARE CRITICAL!</a:t>
            </a:r>
            <a:br>
              <a:rPr lang="en-CA" sz="3600" dirty="0" smtClean="0">
                <a:latin typeface="Bookman Old Style" pitchFamily="18" charset="0"/>
              </a:rPr>
            </a:br>
            <a:r>
              <a:rPr lang="en-CA" sz="3600" dirty="0" smtClean="0">
                <a:latin typeface="Bookman Old Style" pitchFamily="18" charset="0"/>
              </a:rPr>
              <a:t>                         </a:t>
            </a:r>
            <a:br>
              <a:rPr lang="en-CA" sz="3600" dirty="0" smtClean="0">
                <a:latin typeface="Bookman Old Style" pitchFamily="18" charset="0"/>
              </a:rPr>
            </a:br>
            <a:r>
              <a:rPr lang="en-CA" sz="3600" dirty="0" smtClean="0">
                <a:latin typeface="Bookman Old Style" pitchFamily="18" charset="0"/>
              </a:rPr>
              <a:t>                       </a:t>
            </a:r>
            <a:r>
              <a:rPr lang="en-CA" sz="2700" dirty="0" smtClean="0">
                <a:latin typeface="Bookman Old Style" pitchFamily="18" charset="0"/>
              </a:rPr>
              <a:t>You have an </a:t>
            </a:r>
            <a:br>
              <a:rPr lang="en-CA" sz="2700" dirty="0" smtClean="0">
                <a:latin typeface="Bookman Old Style" pitchFamily="18" charset="0"/>
              </a:rPr>
            </a:br>
            <a:r>
              <a:rPr lang="en-CA" sz="2700" dirty="0" smtClean="0">
                <a:effectLst>
                  <a:outerShdw blurRad="38100" dist="38100" dir="2700000" algn="tl">
                    <a:srgbClr val="000000">
                      <a:alpha val="43137"/>
                    </a:srgbClr>
                  </a:outerShdw>
                </a:effectLst>
                <a:latin typeface="Bookman Old Style" pitchFamily="18" charset="0"/>
              </a:rPr>
              <a:t>                               impact                                                                                                   </a:t>
            </a:r>
            <a:r>
              <a:rPr lang="en-CA" sz="2700" dirty="0" smtClean="0">
                <a:latin typeface="Bookman Old Style" pitchFamily="18" charset="0"/>
              </a:rPr>
              <a:t/>
            </a:r>
            <a:br>
              <a:rPr lang="en-CA" sz="2700" dirty="0" smtClean="0">
                <a:latin typeface="Bookman Old Style" pitchFamily="18" charset="0"/>
              </a:rPr>
            </a:br>
            <a:r>
              <a:rPr lang="en-CA" sz="2700" dirty="0" smtClean="0">
                <a:latin typeface="Bookman Old Style" pitchFamily="18" charset="0"/>
              </a:rPr>
              <a:t>                                on your survival.</a:t>
            </a:r>
            <a:r>
              <a:rPr lang="en-CA" sz="2800" dirty="0"/>
              <a:t/>
            </a:r>
            <a:br>
              <a:rPr lang="en-CA" sz="2800" dirty="0"/>
            </a:br>
            <a:r>
              <a:rPr lang="en-CA" sz="2800" dirty="0" smtClean="0"/>
              <a:t/>
            </a:r>
            <a:br>
              <a:rPr lang="en-CA" sz="2800" dirty="0" smtClean="0"/>
            </a:br>
            <a:r>
              <a:rPr lang="en-CA" sz="2800" dirty="0"/>
              <a:t/>
            </a:r>
            <a:br>
              <a:rPr lang="en-CA" sz="2800" dirty="0"/>
            </a:br>
            <a:endParaRPr lang="en-CA" sz="2800" dirty="0"/>
          </a:p>
        </p:txBody>
      </p:sp>
      <p:pic>
        <p:nvPicPr>
          <p:cNvPr id="3" name="Picture 2" descr="http://www.ehs.columbia.edu/Images/FireSafety1.jpg">
            <a:hlinkClick r:id="rId2"/>
          </p:cNvPr>
          <p:cNvPicPr>
            <a:picLocks noChangeAspect="1" noChangeArrowheads="1"/>
          </p:cNvPicPr>
          <p:nvPr/>
        </p:nvPicPr>
        <p:blipFill>
          <a:blip r:embed="rId3" cstate="print"/>
          <a:srcRect t="11340" b="39521"/>
          <a:stretch>
            <a:fillRect/>
          </a:stretch>
        </p:blipFill>
        <p:spPr bwMode="auto">
          <a:xfrm>
            <a:off x="0" y="6093296"/>
            <a:ext cx="9144000" cy="764704"/>
          </a:xfrm>
          <a:prstGeom prst="rect">
            <a:avLst/>
          </a:prstGeom>
          <a:noFill/>
        </p:spPr>
      </p:pic>
      <p:pic>
        <p:nvPicPr>
          <p:cNvPr id="18434" name="Picture 2" descr="http://www.regina.ca/opencms/export/sites/regina.ca/residents/fire-services/.media/pictures/fire142.jpg_11907368.jpg">
            <a:hlinkClick r:id="rId4"/>
          </p:cNvPr>
          <p:cNvPicPr>
            <a:picLocks noChangeAspect="1" noChangeArrowheads="1"/>
          </p:cNvPicPr>
          <p:nvPr/>
        </p:nvPicPr>
        <p:blipFill>
          <a:blip r:embed="rId5" cstate="print"/>
          <a:srcRect/>
          <a:stretch>
            <a:fillRect/>
          </a:stretch>
        </p:blipFill>
        <p:spPr bwMode="auto">
          <a:xfrm>
            <a:off x="395536" y="3789040"/>
            <a:ext cx="3096344" cy="20836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How Fire Safe are you?</a:t>
            </a:r>
            <a:endParaRPr lang="en-CA" sz="4000" b="1" dirty="0">
              <a:effectLst>
                <a:outerShdw blurRad="38100" dist="38100" dir="2700000" algn="tl">
                  <a:srgbClr val="000000">
                    <a:alpha val="43137"/>
                  </a:srgbClr>
                </a:outerShdw>
              </a:effectLst>
              <a:latin typeface="Bookman Old Style" pitchFamily="18" charset="0"/>
            </a:endParaRPr>
          </a:p>
        </p:txBody>
      </p:sp>
      <p:sp>
        <p:nvSpPr>
          <p:cNvPr id="5" name="Rectangle 4"/>
          <p:cNvSpPr/>
          <p:nvPr/>
        </p:nvSpPr>
        <p:spPr>
          <a:xfrm>
            <a:off x="395536" y="1196752"/>
            <a:ext cx="8748464" cy="1323439"/>
          </a:xfrm>
          <a:prstGeom prst="rect">
            <a:avLst/>
          </a:prstGeom>
        </p:spPr>
        <p:txBody>
          <a:bodyPr wrap="square">
            <a:spAutoFit/>
          </a:bodyPr>
          <a:lstStyle/>
          <a:p>
            <a:r>
              <a:rPr lang="en-CA" sz="2800" dirty="0" smtClean="0">
                <a:solidFill>
                  <a:schemeClr val="tx1"/>
                </a:solidFill>
                <a:latin typeface="Bookman Old Style" pitchFamily="18" charset="0"/>
              </a:rPr>
              <a:t>       </a:t>
            </a:r>
            <a:r>
              <a:rPr lang="en-CA" sz="2800" dirty="0" smtClean="0">
                <a:solidFill>
                  <a:srgbClr val="FF0000"/>
                </a:solidFill>
                <a:latin typeface="Bookman Old Style" pitchFamily="18" charset="0"/>
              </a:rPr>
              <a:t>The Fire Department needs your help.</a:t>
            </a:r>
          </a:p>
          <a:p>
            <a:endParaRPr lang="en-CA" sz="2800" dirty="0" smtClean="0">
              <a:solidFill>
                <a:schemeClr val="tx1"/>
              </a:solidFill>
              <a:latin typeface="Bookman Old Style" pitchFamily="18" charset="0"/>
            </a:endParaRPr>
          </a:p>
          <a:p>
            <a:r>
              <a:rPr lang="en-CA" dirty="0" smtClean="0">
                <a:latin typeface="Bookman Old Style" pitchFamily="18" charset="0"/>
              </a:rPr>
              <a:t>  </a:t>
            </a:r>
            <a:r>
              <a:rPr lang="en-CA" sz="2400" dirty="0" smtClean="0">
                <a:latin typeface="Bookman Old Style" pitchFamily="18" charset="0"/>
              </a:rPr>
              <a:t>Sharing what you have learned today may save lives.</a:t>
            </a:r>
            <a:endParaRPr lang="en-CA" sz="2400" dirty="0">
              <a:latin typeface="Bookman Old Style" pitchFamily="18" charset="0"/>
            </a:endParaRPr>
          </a:p>
        </p:txBody>
      </p:sp>
      <p:sp>
        <p:nvSpPr>
          <p:cNvPr id="6" name="TextBox 5"/>
          <p:cNvSpPr txBox="1"/>
          <p:nvPr/>
        </p:nvSpPr>
        <p:spPr>
          <a:xfrm>
            <a:off x="2843808" y="5445224"/>
            <a:ext cx="3581430" cy="400110"/>
          </a:xfrm>
          <a:prstGeom prst="rect">
            <a:avLst/>
          </a:prstGeom>
          <a:noFill/>
        </p:spPr>
        <p:txBody>
          <a:bodyPr wrap="none" rtlCol="0">
            <a:spAutoFit/>
          </a:bodyPr>
          <a:lstStyle/>
          <a:p>
            <a:r>
              <a:rPr lang="en-CA" sz="2000" dirty="0" smtClean="0">
                <a:latin typeface="Bookman Old Style" pitchFamily="18" charset="0"/>
              </a:rPr>
              <a:t>Thank you, any questions?</a:t>
            </a:r>
            <a:endParaRPr lang="en-CA" sz="2000" dirty="0">
              <a:latin typeface="Bookman Old Style" pitchFamily="18" charset="0"/>
            </a:endParaRPr>
          </a:p>
        </p:txBody>
      </p:sp>
      <p:pic>
        <p:nvPicPr>
          <p:cNvPr id="8" name="Picture 7" descr="http://www.ehs.columbia.edu/Images/FireSafety1.jpg">
            <a:hlinkClick r:id="rId2"/>
          </p:cNvPr>
          <p:cNvPicPr>
            <a:picLocks noChangeAspect="1" noChangeArrowheads="1"/>
          </p:cNvPicPr>
          <p:nvPr/>
        </p:nvPicPr>
        <p:blipFill>
          <a:blip r:embed="rId3" cstate="print"/>
          <a:srcRect t="11340" b="39521"/>
          <a:stretch>
            <a:fillRect/>
          </a:stretch>
        </p:blipFill>
        <p:spPr bwMode="auto">
          <a:xfrm>
            <a:off x="0" y="6093296"/>
            <a:ext cx="9144000" cy="764704"/>
          </a:xfrm>
          <a:prstGeom prst="rect">
            <a:avLst/>
          </a:prstGeom>
          <a:noFill/>
        </p:spPr>
      </p:pic>
      <p:sp>
        <p:nvSpPr>
          <p:cNvPr id="7" name="Rectangle 6"/>
          <p:cNvSpPr/>
          <p:nvPr/>
        </p:nvSpPr>
        <p:spPr>
          <a:xfrm>
            <a:off x="899592" y="3789040"/>
            <a:ext cx="7344816" cy="954107"/>
          </a:xfrm>
          <a:prstGeom prst="rect">
            <a:avLst/>
          </a:prstGeom>
        </p:spPr>
        <p:txBody>
          <a:bodyPr wrap="square">
            <a:spAutoFit/>
          </a:bodyPr>
          <a:lstStyle/>
          <a:p>
            <a:pPr algn="ctr"/>
            <a:r>
              <a:rPr lang="en-CA" b="1" dirty="0" smtClean="0">
                <a:latin typeface="Bookman Old Style" pitchFamily="18" charset="0"/>
              </a:rPr>
              <a:t>I hope this presentation has helped educate you and change your attitude about FIRE.......keeping you</a:t>
            </a:r>
          </a:p>
          <a:p>
            <a:pPr algn="ctr"/>
            <a:r>
              <a:rPr lang="en-CA" b="1" dirty="0" smtClean="0">
                <a:latin typeface="Bookman Old Style" pitchFamily="18" charset="0"/>
              </a:rPr>
              <a:t> FIRE SAFE</a:t>
            </a:r>
            <a:r>
              <a:rPr lang="en-CA" sz="2000" b="1" dirty="0" smtClean="0">
                <a:latin typeface="Bookman Old Style" pitchFamily="18" charset="0"/>
              </a:rPr>
              <a:t>!</a:t>
            </a:r>
            <a:endParaRPr lang="en-CA" sz="2000" b="1" dirty="0">
              <a:latin typeface="Bookman Old Style" pitchFamily="18" charset="0"/>
            </a:endParaRPr>
          </a:p>
        </p:txBody>
      </p:sp>
      <p:sp>
        <p:nvSpPr>
          <p:cNvPr id="9" name="Rectangle 8"/>
          <p:cNvSpPr/>
          <p:nvPr/>
        </p:nvSpPr>
        <p:spPr>
          <a:xfrm>
            <a:off x="0" y="2636912"/>
            <a:ext cx="9144000" cy="1384995"/>
          </a:xfrm>
          <a:prstGeom prst="rect">
            <a:avLst/>
          </a:prstGeom>
        </p:spPr>
        <p:txBody>
          <a:bodyPr wrap="square">
            <a:spAutoFit/>
          </a:bodyPr>
          <a:lstStyle/>
          <a:p>
            <a:pPr algn="ctr"/>
            <a:r>
              <a:rPr lang="en-CA" sz="2800" b="1" dirty="0" smtClean="0">
                <a:latin typeface="Bookman Old Style" pitchFamily="18" charset="0"/>
              </a:rPr>
              <a:t>Remember Fire Safety is everyone’s responsibility.</a:t>
            </a:r>
          </a:p>
          <a:p>
            <a:pPr algn="ctr"/>
            <a:endParaRPr lang="en-CA" sz="2800" b="1"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ROpq0MNzs3-9HH4Azx1eDT3uhjXWma8xs_lnlV9YABkbmSDh1j">
            <a:hlinkClick r:id="rId2"/>
          </p:cNvPr>
          <p:cNvPicPr>
            <a:picLocks noChangeAspect="1" noChangeArrowheads="1"/>
          </p:cNvPicPr>
          <p:nvPr/>
        </p:nvPicPr>
        <p:blipFill>
          <a:blip r:embed="rId3" cstate="print"/>
          <a:srcRect/>
          <a:stretch>
            <a:fillRect/>
          </a:stretch>
        </p:blipFill>
        <p:spPr bwMode="auto">
          <a:xfrm>
            <a:off x="5436096" y="2060848"/>
            <a:ext cx="3019425" cy="2515369"/>
          </a:xfrm>
          <a:prstGeom prst="rect">
            <a:avLst/>
          </a:prstGeom>
          <a:noFill/>
        </p:spPr>
      </p:pic>
      <p:sp>
        <p:nvSpPr>
          <p:cNvPr id="2" name="TextBox 1"/>
          <p:cNvSpPr txBox="1"/>
          <p:nvPr/>
        </p:nvSpPr>
        <p:spPr>
          <a:xfrm>
            <a:off x="179512" y="332656"/>
            <a:ext cx="8676456" cy="830997"/>
          </a:xfrm>
          <a:prstGeom prst="rect">
            <a:avLst/>
          </a:prstGeom>
          <a:noFill/>
        </p:spPr>
        <p:txBody>
          <a:bodyPr wrap="square" rtlCol="0">
            <a:spAutoFit/>
          </a:bodyPr>
          <a:lstStyle/>
          <a:p>
            <a:pPr algn="ctr"/>
            <a:r>
              <a:rPr lang="en-CA" sz="2400" dirty="0" smtClean="0">
                <a:latin typeface="Bookman Old Style" pitchFamily="18" charset="0"/>
              </a:rPr>
              <a:t>Attitudes and Education shape the way most Canadians think about Fire Safety.</a:t>
            </a:r>
            <a:endParaRPr lang="en-CA" sz="2400" dirty="0">
              <a:latin typeface="Bookman Old Style" pitchFamily="18" charset="0"/>
            </a:endParaRPr>
          </a:p>
        </p:txBody>
      </p:sp>
      <p:sp>
        <p:nvSpPr>
          <p:cNvPr id="3" name="TextBox 2"/>
          <p:cNvSpPr txBox="1"/>
          <p:nvPr/>
        </p:nvSpPr>
        <p:spPr>
          <a:xfrm>
            <a:off x="1403648" y="1412776"/>
            <a:ext cx="5976664" cy="830997"/>
          </a:xfrm>
          <a:prstGeom prst="rect">
            <a:avLst/>
          </a:prstGeom>
          <a:noFill/>
        </p:spPr>
        <p:txBody>
          <a:bodyPr wrap="square" rtlCol="0">
            <a:spAutoFit/>
          </a:bodyPr>
          <a:lstStyle/>
          <a:p>
            <a:pPr algn="ctr"/>
            <a:r>
              <a:rPr lang="en-CA" sz="2400" dirty="0" smtClean="0">
                <a:latin typeface="Bookman Old Style" pitchFamily="18" charset="0"/>
              </a:rPr>
              <a:t>You could even say many people don’t think about it at all.</a:t>
            </a:r>
            <a:endParaRPr lang="en-CA" sz="2400" dirty="0">
              <a:latin typeface="Bookman Old Style" pitchFamily="18" charset="0"/>
            </a:endParaRPr>
          </a:p>
        </p:txBody>
      </p:sp>
      <p:sp>
        <p:nvSpPr>
          <p:cNvPr id="4" name="TextBox 3"/>
          <p:cNvSpPr txBox="1"/>
          <p:nvPr/>
        </p:nvSpPr>
        <p:spPr>
          <a:xfrm>
            <a:off x="251520" y="2492896"/>
            <a:ext cx="6624736" cy="1569660"/>
          </a:xfrm>
          <a:prstGeom prst="rect">
            <a:avLst/>
          </a:prstGeom>
          <a:noFill/>
        </p:spPr>
        <p:txBody>
          <a:bodyPr wrap="square" rtlCol="0">
            <a:spAutoFit/>
          </a:bodyPr>
          <a:lstStyle/>
          <a:p>
            <a:r>
              <a:rPr lang="en-CA" sz="2400" b="1" dirty="0" smtClean="0">
                <a:effectLst>
                  <a:outerShdw blurRad="38100" dist="38100" dir="2700000" algn="tl">
                    <a:srgbClr val="000000">
                      <a:alpha val="43137"/>
                    </a:srgbClr>
                  </a:outerShdw>
                </a:effectLst>
                <a:latin typeface="Bookman Old Style" pitchFamily="18" charset="0"/>
              </a:rPr>
              <a:t>ATTITUDE</a:t>
            </a:r>
            <a:r>
              <a:rPr lang="en-CA" sz="2400" dirty="0" smtClean="0">
                <a:latin typeface="Bookman Old Style" pitchFamily="18" charset="0"/>
              </a:rPr>
              <a:t>:</a:t>
            </a:r>
          </a:p>
          <a:p>
            <a:r>
              <a:rPr lang="en-CA" sz="2400" dirty="0" smtClean="0">
                <a:latin typeface="Bookman Old Style" pitchFamily="18" charset="0"/>
              </a:rPr>
              <a:t>It will never happen to me.</a:t>
            </a:r>
          </a:p>
          <a:p>
            <a:r>
              <a:rPr lang="en-CA" sz="2400" dirty="0" smtClean="0">
                <a:latin typeface="Bookman Old Style" pitchFamily="18" charset="0"/>
              </a:rPr>
              <a:t>Community Safety is not my </a:t>
            </a:r>
          </a:p>
          <a:p>
            <a:r>
              <a:rPr lang="en-CA" sz="2400" dirty="0" smtClean="0">
                <a:latin typeface="Bookman Old Style" pitchFamily="18" charset="0"/>
              </a:rPr>
              <a:t>responsibility</a:t>
            </a:r>
            <a:r>
              <a:rPr lang="en-CA" dirty="0" smtClean="0"/>
              <a:t>.</a:t>
            </a:r>
            <a:endParaRPr lang="en-CA" dirty="0"/>
          </a:p>
        </p:txBody>
      </p:sp>
      <p:sp>
        <p:nvSpPr>
          <p:cNvPr id="5" name="TextBox 4"/>
          <p:cNvSpPr txBox="1"/>
          <p:nvPr/>
        </p:nvSpPr>
        <p:spPr>
          <a:xfrm>
            <a:off x="971600" y="4365104"/>
            <a:ext cx="7415813" cy="2308324"/>
          </a:xfrm>
          <a:prstGeom prst="rect">
            <a:avLst/>
          </a:prstGeom>
          <a:noFill/>
        </p:spPr>
        <p:txBody>
          <a:bodyPr wrap="square" rtlCol="0">
            <a:spAutoFit/>
          </a:bodyPr>
          <a:lstStyle/>
          <a:p>
            <a:r>
              <a:rPr lang="en-CA" sz="2400" b="1" dirty="0" smtClean="0">
                <a:effectLst>
                  <a:outerShdw blurRad="38100" dist="38100" dir="2700000" algn="tl">
                    <a:srgbClr val="000000">
                      <a:alpha val="43137"/>
                    </a:srgbClr>
                  </a:outerShdw>
                </a:effectLst>
                <a:latin typeface="Bookman Old Style" pitchFamily="18" charset="0"/>
              </a:rPr>
              <a:t>EDUCATION</a:t>
            </a:r>
            <a:r>
              <a:rPr lang="en-CA" sz="2400" dirty="0" smtClean="0">
                <a:effectLst>
                  <a:outerShdw blurRad="38100" dist="38100" dir="2700000" algn="tl">
                    <a:srgbClr val="000000">
                      <a:alpha val="43137"/>
                    </a:srgbClr>
                  </a:outerShdw>
                </a:effectLst>
                <a:latin typeface="Bookman Old Style" pitchFamily="18" charset="0"/>
              </a:rPr>
              <a:t>:</a:t>
            </a:r>
          </a:p>
          <a:p>
            <a:r>
              <a:rPr lang="en-CA" sz="2400" dirty="0" smtClean="0">
                <a:latin typeface="Bookman Old Style" pitchFamily="18" charset="0"/>
              </a:rPr>
              <a:t>Many don’t understand fire realities.</a:t>
            </a:r>
          </a:p>
          <a:p>
            <a:r>
              <a:rPr lang="en-CA" sz="2400" dirty="0" smtClean="0">
                <a:latin typeface="Bookman Old Style" pitchFamily="18" charset="0"/>
              </a:rPr>
              <a:t>Fire safe behaviours have not been learned and </a:t>
            </a:r>
          </a:p>
          <a:p>
            <a:r>
              <a:rPr lang="en-CA" sz="2400" dirty="0" smtClean="0">
                <a:latin typeface="Bookman Old Style" pitchFamily="18" charset="0"/>
              </a:rPr>
              <a:t>put into practice.</a:t>
            </a:r>
          </a:p>
          <a:p>
            <a:endParaRPr lang="en-CA" sz="2400" dirty="0" smtClean="0">
              <a:latin typeface="Bookman Old Style" pitchFamily="18" charset="0"/>
            </a:endParaRPr>
          </a:p>
          <a:p>
            <a:endParaRPr lang="en-CA" sz="2400" dirty="0">
              <a:latin typeface="Bookman Old Style" pitchFamily="18" charset="0"/>
            </a:endParaRPr>
          </a:p>
        </p:txBody>
      </p:sp>
      <p:sp>
        <p:nvSpPr>
          <p:cNvPr id="7" name="Rectangle 6"/>
          <p:cNvSpPr/>
          <p:nvPr/>
        </p:nvSpPr>
        <p:spPr>
          <a:xfrm>
            <a:off x="6012160" y="2780928"/>
            <a:ext cx="1943161" cy="830997"/>
          </a:xfrm>
          <a:prstGeom prst="rect">
            <a:avLst/>
          </a:prstGeom>
        </p:spPr>
        <p:txBody>
          <a:bodyPr wrap="none">
            <a:spAutoFit/>
          </a:bodyPr>
          <a:lstStyle/>
          <a:p>
            <a:r>
              <a:rPr lang="en-CA" sz="2400" dirty="0" smtClean="0">
                <a:latin typeface="Bookman Old Style" pitchFamily="18" charset="0"/>
              </a:rPr>
              <a:t> I have time</a:t>
            </a:r>
          </a:p>
          <a:p>
            <a:r>
              <a:rPr lang="en-CA" sz="2400" dirty="0" smtClean="0">
                <a:latin typeface="Bookman Old Style" pitchFamily="18" charset="0"/>
              </a:rPr>
              <a:t> to get out.</a:t>
            </a:r>
            <a:endParaRPr lang="en-CA" sz="2400" dirty="0"/>
          </a:p>
        </p:txBody>
      </p:sp>
      <p:pic>
        <p:nvPicPr>
          <p:cNvPr id="2052" name="Picture 4" descr="http://www.ehs.columbia.edu/Images/FireSafety1.jpg">
            <a:hlinkClick r:id="rId4"/>
          </p:cNvPr>
          <p:cNvPicPr>
            <a:picLocks noChangeAspect="1" noChangeArrowheads="1"/>
          </p:cNvPicPr>
          <p:nvPr/>
        </p:nvPicPr>
        <p:blipFill>
          <a:blip r:embed="rId5"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nthetic Material Believed to Cause Homes to Burn Faster.mp4">
            <a:hlinkClick r:id="" action="ppaction://media"/>
          </p:cNvPr>
          <p:cNvPicPr>
            <a:picLocks noRot="1" noChangeAspect="1"/>
          </p:cNvPicPr>
          <p:nvPr>
            <a:videoFile r:link="rId1"/>
          </p:nvPr>
        </p:nvPicPr>
        <p:blipFill>
          <a:blip r:embed="rId3" cstate="print"/>
          <a:stretch>
            <a:fillRect/>
          </a:stretch>
        </p:blipFill>
        <p:spPr>
          <a:xfrm>
            <a:off x="347530" y="188640"/>
            <a:ext cx="8544950" cy="64087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What does this mean to you?</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0" y="1124745"/>
            <a:ext cx="9144000" cy="4893647"/>
          </a:xfrm>
          <a:prstGeom prst="rect">
            <a:avLst/>
          </a:prstGeom>
          <a:noFill/>
        </p:spPr>
        <p:txBody>
          <a:bodyPr wrap="square" rtlCol="0">
            <a:spAutoFit/>
          </a:bodyPr>
          <a:lstStyle/>
          <a:p>
            <a:pPr algn="ctr"/>
            <a:r>
              <a:rPr lang="en-CA" sz="2400" dirty="0" smtClean="0">
                <a:solidFill>
                  <a:srgbClr val="FF0000"/>
                </a:solidFill>
                <a:latin typeface="Bookman Old Style" pitchFamily="18" charset="0"/>
              </a:rPr>
              <a:t>  NOT ONLY </a:t>
            </a:r>
            <a:r>
              <a:rPr lang="en-CA" sz="2400" b="1" u="sng" dirty="0" smtClean="0">
                <a:solidFill>
                  <a:srgbClr val="FF0000"/>
                </a:solidFill>
                <a:latin typeface="Bookman Old Style" pitchFamily="18" charset="0"/>
              </a:rPr>
              <a:t>CAN</a:t>
            </a:r>
            <a:r>
              <a:rPr lang="en-CA" sz="2400" dirty="0" smtClean="0">
                <a:solidFill>
                  <a:srgbClr val="FF0000"/>
                </a:solidFill>
                <a:latin typeface="Bookman Old Style" pitchFamily="18" charset="0"/>
              </a:rPr>
              <a:t> IT HAPPEN BUT IT CAN HAPPEN VERY</a:t>
            </a:r>
            <a:r>
              <a:rPr lang="en-CA" sz="2400" b="1" i="1" dirty="0" smtClean="0">
                <a:solidFill>
                  <a:srgbClr val="FF0000"/>
                </a:solidFill>
                <a:latin typeface="Bookman Old Style" pitchFamily="18" charset="0"/>
              </a:rPr>
              <a:t>FAST!!!!!</a:t>
            </a:r>
          </a:p>
          <a:p>
            <a:pPr algn="ctr"/>
            <a:endParaRPr lang="en-CA" sz="2400" b="1" i="1" dirty="0" smtClean="0">
              <a:latin typeface="Bookman Old Style" pitchFamily="18" charset="0"/>
            </a:endParaRPr>
          </a:p>
          <a:p>
            <a:pPr algn="ctr"/>
            <a:r>
              <a:rPr lang="en-CA" sz="2400" b="1" i="1" dirty="0" smtClean="0">
                <a:latin typeface="Bookman Old Style" pitchFamily="18" charset="0"/>
              </a:rPr>
              <a:t>Homes and materials are NOT built/made </a:t>
            </a:r>
          </a:p>
          <a:p>
            <a:pPr algn="ctr"/>
            <a:r>
              <a:rPr lang="en-CA" sz="2400" b="1" i="1" dirty="0" smtClean="0">
                <a:latin typeface="Bookman Old Style" pitchFamily="18" charset="0"/>
              </a:rPr>
              <a:t>the way they used to be.</a:t>
            </a:r>
          </a:p>
          <a:p>
            <a:endParaRPr lang="en-CA" sz="2400" dirty="0">
              <a:latin typeface="Bookman Old Style" pitchFamily="18" charset="0"/>
            </a:endParaRPr>
          </a:p>
          <a:p>
            <a:pPr algn="ctr"/>
            <a:r>
              <a:rPr lang="en-CA" sz="2400" dirty="0" smtClean="0">
                <a:latin typeface="Bookman Old Style" pitchFamily="18" charset="0"/>
              </a:rPr>
              <a:t>Changing </a:t>
            </a:r>
            <a:r>
              <a:rPr lang="en-CA" sz="2400" b="1" dirty="0" smtClean="0">
                <a:solidFill>
                  <a:srgbClr val="FF0000"/>
                </a:solidFill>
                <a:latin typeface="Bookman Old Style" pitchFamily="18" charset="0"/>
              </a:rPr>
              <a:t>Attitudes and Educating </a:t>
            </a:r>
            <a:r>
              <a:rPr lang="en-CA" sz="2400" dirty="0" smtClean="0">
                <a:latin typeface="Bookman Old Style" pitchFamily="18" charset="0"/>
              </a:rPr>
              <a:t>yourself and your family can save lives.</a:t>
            </a:r>
          </a:p>
          <a:p>
            <a:pPr algn="ctr"/>
            <a:r>
              <a:rPr lang="en-CA" sz="2400" dirty="0" smtClean="0">
                <a:latin typeface="Bookman Old Style" pitchFamily="18" charset="0"/>
              </a:rPr>
              <a:t>There’s NO TIME to waste in getting FIRE SAFE!</a:t>
            </a:r>
          </a:p>
          <a:p>
            <a:pPr algn="ctr"/>
            <a:endParaRPr lang="en-CA" sz="2400" dirty="0" smtClean="0">
              <a:latin typeface="Bookman Old Style" pitchFamily="18" charset="0"/>
            </a:endParaRPr>
          </a:p>
          <a:p>
            <a:pPr algn="ctr"/>
            <a:endParaRPr lang="en-CA" sz="2400" dirty="0">
              <a:latin typeface="Bookman Old Style" pitchFamily="18" charset="0"/>
            </a:endParaRPr>
          </a:p>
          <a:p>
            <a:pPr algn="ctr"/>
            <a:r>
              <a:rPr lang="en-CA" sz="2400" dirty="0" smtClean="0">
                <a:latin typeface="Bookman Old Style" pitchFamily="18" charset="0"/>
              </a:rPr>
              <a:t>Let’s look at how we can STOP a fire from </a:t>
            </a:r>
          </a:p>
          <a:p>
            <a:pPr algn="ctr"/>
            <a:r>
              <a:rPr lang="en-CA" sz="2400" dirty="0" smtClean="0">
                <a:latin typeface="Bookman Old Style" pitchFamily="18" charset="0"/>
              </a:rPr>
              <a:t>happening to begin with.</a:t>
            </a:r>
            <a:endParaRPr lang="en-CA" sz="2400" dirty="0">
              <a:latin typeface="Bookman Old Style" pitchFamily="18" charset="0"/>
            </a:endParaRPr>
          </a:p>
        </p:txBody>
      </p:sp>
      <p:pic>
        <p:nvPicPr>
          <p:cNvPr id="4" name="Picture 4" descr="http://www.ehs.columbia.edu/Images/FireSafety1.jpg">
            <a:hlinkClick r:id="rId2"/>
          </p:cNvPr>
          <p:cNvPicPr>
            <a:picLocks noChangeAspect="1" noChangeArrowheads="1"/>
          </p:cNvPicPr>
          <p:nvPr/>
        </p:nvPicPr>
        <p:blipFill>
          <a:blip r:embed="rId3"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icagoareafire.com/blog/wp-content/uploads/2012/10/Woodstock_212.jpg">
            <a:hlinkClick r:id="rId2"/>
          </p:cNvPr>
          <p:cNvPicPr>
            <a:picLocks noChangeAspect="1" noChangeArrowheads="1"/>
          </p:cNvPicPr>
          <p:nvPr/>
        </p:nvPicPr>
        <p:blipFill>
          <a:blip r:embed="rId3" cstate="print"/>
          <a:srcRect l="9072" t="13621" b="11461"/>
          <a:stretch>
            <a:fillRect/>
          </a:stretch>
        </p:blipFill>
        <p:spPr bwMode="auto">
          <a:xfrm>
            <a:off x="179512" y="188640"/>
            <a:ext cx="4330452" cy="2376264"/>
          </a:xfrm>
          <a:prstGeom prst="rect">
            <a:avLst/>
          </a:prstGeom>
          <a:noFill/>
        </p:spPr>
      </p:pic>
      <p:sp>
        <p:nvSpPr>
          <p:cNvPr id="2" name="Title 1"/>
          <p:cNvSpPr>
            <a:spLocks noGrp="1"/>
          </p:cNvSpPr>
          <p:nvPr>
            <p:ph type="title"/>
          </p:nvPr>
        </p:nvSpPr>
        <p:spPr>
          <a:xfrm>
            <a:off x="467544" y="0"/>
            <a:ext cx="8229600" cy="980728"/>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Smoke Alarms</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4932040" y="1052736"/>
            <a:ext cx="3888432" cy="138499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FACT</a:t>
            </a:r>
            <a:r>
              <a:rPr lang="en-CA" sz="2400" dirty="0" smtClean="0"/>
              <a:t>: </a:t>
            </a:r>
            <a:r>
              <a:rPr lang="en-CA" sz="2000" dirty="0" smtClean="0"/>
              <a:t>Most fatal home fires happen at night.</a:t>
            </a:r>
          </a:p>
          <a:p>
            <a:pPr algn="ctr"/>
            <a:r>
              <a:rPr lang="en-CA" sz="2000" dirty="0" smtClean="0"/>
              <a:t>The smell of smoke may not wake you.</a:t>
            </a:r>
            <a:endParaRPr lang="en-CA" sz="2000" dirty="0"/>
          </a:p>
        </p:txBody>
      </p:sp>
      <p:sp>
        <p:nvSpPr>
          <p:cNvPr id="4" name="TextBox 3"/>
          <p:cNvSpPr txBox="1"/>
          <p:nvPr/>
        </p:nvSpPr>
        <p:spPr>
          <a:xfrm>
            <a:off x="179512" y="2636912"/>
            <a:ext cx="8964488" cy="3416320"/>
          </a:xfrm>
          <a:prstGeom prst="rect">
            <a:avLst/>
          </a:prstGeom>
          <a:noFill/>
        </p:spPr>
        <p:txBody>
          <a:bodyPr wrap="square" rtlCol="0">
            <a:spAutoFit/>
          </a:bodyPr>
          <a:lstStyle/>
          <a:p>
            <a:pPr algn="ctr"/>
            <a:r>
              <a:rPr lang="en-CA" sz="2400" dirty="0" smtClean="0">
                <a:latin typeface="Bookman Old Style" pitchFamily="18" charset="0"/>
              </a:rPr>
              <a:t>Fires produce smoke and poisonous gas. Often this is the cause of death NOT burning.</a:t>
            </a:r>
          </a:p>
          <a:p>
            <a:pPr algn="ctr"/>
            <a:endParaRPr lang="en-CA" sz="2400" dirty="0" smtClean="0">
              <a:latin typeface="Bookman Old Style" pitchFamily="18" charset="0"/>
            </a:endParaRPr>
          </a:p>
          <a:p>
            <a:pPr algn="ctr"/>
            <a:r>
              <a:rPr lang="en-CA" sz="2400" dirty="0" smtClean="0">
                <a:latin typeface="Bookman Old Style" pitchFamily="18" charset="0"/>
              </a:rPr>
              <a:t>A smoke alarm is an early warning that can give you the minutes you need to escape.</a:t>
            </a:r>
          </a:p>
          <a:p>
            <a:pPr algn="ctr"/>
            <a:r>
              <a:rPr lang="en-CA" sz="2400" dirty="0" smtClean="0">
                <a:solidFill>
                  <a:srgbClr val="FF0000"/>
                </a:solidFill>
                <a:latin typeface="Bookman Old Style" pitchFamily="18" charset="0"/>
              </a:rPr>
              <a:t>REMEMBER you may ONLY have a couple of minutes.</a:t>
            </a:r>
          </a:p>
          <a:p>
            <a:pPr algn="ctr"/>
            <a:endParaRPr lang="en-CA" sz="2400" dirty="0">
              <a:latin typeface="Bookman Old Style" pitchFamily="18" charset="0"/>
            </a:endParaRPr>
          </a:p>
          <a:p>
            <a:pPr algn="ctr"/>
            <a:r>
              <a:rPr lang="en-CA" sz="2400" dirty="0" smtClean="0">
                <a:latin typeface="Bookman Old Style" pitchFamily="18" charset="0"/>
              </a:rPr>
              <a:t>Having WORKING smoke alarms</a:t>
            </a:r>
          </a:p>
          <a:p>
            <a:pPr algn="ctr"/>
            <a:r>
              <a:rPr lang="en-CA" sz="2400" dirty="0" smtClean="0">
                <a:latin typeface="Bookman Old Style" pitchFamily="18" charset="0"/>
              </a:rPr>
              <a:t> reduces your risk of dying in HALF!</a:t>
            </a:r>
            <a:endParaRPr lang="en-CA" sz="2400" dirty="0">
              <a:latin typeface="Bookman Old Style" pitchFamily="18" charset="0"/>
            </a:endParaRPr>
          </a:p>
        </p:txBody>
      </p:sp>
      <p:pic>
        <p:nvPicPr>
          <p:cNvPr id="5" name="Picture 4" descr="http://www.ehs.columbia.edu/Images/FireSafety1.jpg">
            <a:hlinkClick r:id="rId4"/>
          </p:cNvPr>
          <p:cNvPicPr>
            <a:picLocks noChangeAspect="1" noChangeArrowheads="1"/>
          </p:cNvPicPr>
          <p:nvPr/>
        </p:nvPicPr>
        <p:blipFill>
          <a:blip r:embed="rId5" cstate="print"/>
          <a:srcRect t="11340" b="39521"/>
          <a:stretch>
            <a:fillRect/>
          </a:stretch>
        </p:blipFill>
        <p:spPr bwMode="auto">
          <a:xfrm>
            <a:off x="0" y="6093296"/>
            <a:ext cx="9144000" cy="764704"/>
          </a:xfrm>
          <a:prstGeom prst="rect">
            <a:avLst/>
          </a:prstGeom>
          <a:noFill/>
        </p:spPr>
      </p:pic>
      <p:pic>
        <p:nvPicPr>
          <p:cNvPr id="28676" name="Picture 4" descr="Image result for fire smoke in a room"/>
          <p:cNvPicPr>
            <a:picLocks noChangeAspect="1" noChangeArrowheads="1"/>
          </p:cNvPicPr>
          <p:nvPr/>
        </p:nvPicPr>
        <p:blipFill>
          <a:blip r:embed="rId6" cstate="print"/>
          <a:srcRect l="8825" r="8811"/>
          <a:stretch>
            <a:fillRect/>
          </a:stretch>
        </p:blipFill>
        <p:spPr bwMode="auto">
          <a:xfrm>
            <a:off x="7524328" y="5085184"/>
            <a:ext cx="1332656" cy="9361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0"/>
            <a:ext cx="5004048" cy="1143000"/>
          </a:xfrm>
        </p:spPr>
        <p:txBody>
          <a:bodyPr>
            <a:noAutofit/>
          </a:bodyPr>
          <a:lstStyle/>
          <a:p>
            <a:r>
              <a:rPr lang="en-CA" sz="3600" b="1" dirty="0" smtClean="0">
                <a:effectLst>
                  <a:outerShdw blurRad="38100" dist="38100" dir="2700000" algn="tl">
                    <a:srgbClr val="000000">
                      <a:alpha val="43137"/>
                    </a:srgbClr>
                  </a:outerShdw>
                </a:effectLst>
                <a:latin typeface="Bookman Old Style" pitchFamily="18" charset="0"/>
              </a:rPr>
              <a:t>Where should they go?</a:t>
            </a:r>
            <a:endParaRPr lang="en-CA" sz="3600" b="1" dirty="0">
              <a:effectLst>
                <a:outerShdw blurRad="38100" dist="38100" dir="2700000" algn="tl">
                  <a:srgbClr val="000000">
                    <a:alpha val="43137"/>
                  </a:srgbClr>
                </a:outerShdw>
              </a:effectLst>
              <a:latin typeface="Bookman Old Style" pitchFamily="18" charset="0"/>
            </a:endParaRPr>
          </a:p>
        </p:txBody>
      </p:sp>
      <p:pic>
        <p:nvPicPr>
          <p:cNvPr id="3074" name="Picture 2" descr="U:\DOC006.JPG"/>
          <p:cNvPicPr>
            <a:picLocks noChangeAspect="1" noChangeArrowheads="1"/>
          </p:cNvPicPr>
          <p:nvPr/>
        </p:nvPicPr>
        <p:blipFill>
          <a:blip r:embed="rId2" cstate="print"/>
          <a:srcRect l="14717" t="3801" r="7931" b="6951"/>
          <a:stretch>
            <a:fillRect/>
          </a:stretch>
        </p:blipFill>
        <p:spPr bwMode="auto">
          <a:xfrm>
            <a:off x="251520" y="548680"/>
            <a:ext cx="3816424" cy="50405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210944" y="1268760"/>
            <a:ext cx="4933056" cy="830997"/>
          </a:xfrm>
          <a:prstGeom prst="rect">
            <a:avLst/>
          </a:prstGeom>
          <a:noFill/>
        </p:spPr>
        <p:txBody>
          <a:bodyPr wrap="square" rtlCol="0">
            <a:spAutoFit/>
          </a:bodyPr>
          <a:lstStyle/>
          <a:p>
            <a:pPr algn="ctr"/>
            <a:r>
              <a:rPr lang="en-CA" sz="2400" dirty="0" smtClean="0">
                <a:latin typeface="Bookman Old Style" pitchFamily="18" charset="0"/>
              </a:rPr>
              <a:t>Smoke alarms should be placed on each level of your home.</a:t>
            </a:r>
            <a:endParaRPr lang="en-CA" sz="2400" dirty="0">
              <a:latin typeface="Bookman Old Style" pitchFamily="18" charset="0"/>
            </a:endParaRPr>
          </a:p>
        </p:txBody>
      </p:sp>
      <p:sp>
        <p:nvSpPr>
          <p:cNvPr id="5" name="TextBox 4"/>
          <p:cNvSpPr txBox="1"/>
          <p:nvPr/>
        </p:nvSpPr>
        <p:spPr>
          <a:xfrm>
            <a:off x="4644008" y="2276872"/>
            <a:ext cx="4211960" cy="461665"/>
          </a:xfrm>
          <a:prstGeom prst="rect">
            <a:avLst/>
          </a:prstGeom>
          <a:noFill/>
        </p:spPr>
        <p:txBody>
          <a:bodyPr wrap="square" rtlCol="0">
            <a:spAutoFit/>
          </a:bodyPr>
          <a:lstStyle/>
          <a:p>
            <a:r>
              <a:rPr lang="en-CA" sz="2400" dirty="0" smtClean="0">
                <a:latin typeface="Bookman Old Style" pitchFamily="18" charset="0"/>
              </a:rPr>
              <a:t>Outside all sleeping areas.</a:t>
            </a:r>
            <a:endParaRPr lang="en-CA" sz="2400" dirty="0">
              <a:latin typeface="Bookman Old Style" pitchFamily="18" charset="0"/>
            </a:endParaRPr>
          </a:p>
        </p:txBody>
      </p:sp>
      <p:sp>
        <p:nvSpPr>
          <p:cNvPr id="6" name="TextBox 5"/>
          <p:cNvSpPr txBox="1"/>
          <p:nvPr/>
        </p:nvSpPr>
        <p:spPr>
          <a:xfrm>
            <a:off x="3815408" y="2996952"/>
            <a:ext cx="5328592" cy="1200329"/>
          </a:xfrm>
          <a:prstGeom prst="rect">
            <a:avLst/>
          </a:prstGeom>
          <a:noFill/>
        </p:spPr>
        <p:txBody>
          <a:bodyPr wrap="square" rtlCol="0">
            <a:spAutoFit/>
          </a:bodyPr>
          <a:lstStyle/>
          <a:p>
            <a:pPr algn="ctr"/>
            <a:r>
              <a:rPr lang="en-CA" sz="2400" dirty="0" smtClean="0">
                <a:latin typeface="Bookman Old Style" pitchFamily="18" charset="0"/>
              </a:rPr>
              <a:t>For added protection, in the bedrooms. </a:t>
            </a:r>
          </a:p>
          <a:p>
            <a:pPr algn="ctr"/>
            <a:r>
              <a:rPr lang="en-CA" sz="2400" dirty="0" smtClean="0">
                <a:latin typeface="Bookman Old Style" pitchFamily="18" charset="0"/>
              </a:rPr>
              <a:t>    Especially for children.</a:t>
            </a:r>
            <a:endParaRPr lang="en-CA" sz="2400" dirty="0">
              <a:latin typeface="Bookman Old Style" pitchFamily="18" charset="0"/>
            </a:endParaRPr>
          </a:p>
        </p:txBody>
      </p:sp>
      <p:sp>
        <p:nvSpPr>
          <p:cNvPr id="7" name="TextBox 6"/>
          <p:cNvSpPr txBox="1"/>
          <p:nvPr/>
        </p:nvSpPr>
        <p:spPr>
          <a:xfrm>
            <a:off x="4355976" y="4365104"/>
            <a:ext cx="4565450" cy="1569660"/>
          </a:xfrm>
          <a:prstGeom prst="rect">
            <a:avLst/>
          </a:prstGeom>
          <a:noFill/>
        </p:spPr>
        <p:txBody>
          <a:bodyPr wrap="square" rtlCol="0">
            <a:spAutoFit/>
          </a:bodyPr>
          <a:lstStyle/>
          <a:p>
            <a:pPr algn="ctr"/>
            <a:r>
              <a:rPr lang="en-CA" sz="2400" b="1" dirty="0" smtClean="0"/>
              <a:t>Check the battery once a month and replace the battery at least once a year. Replace your smoke alarm every 10 years.</a:t>
            </a:r>
            <a:endParaRPr lang="en-CA" sz="2400" b="1" dirty="0"/>
          </a:p>
        </p:txBody>
      </p:sp>
      <p:pic>
        <p:nvPicPr>
          <p:cNvPr id="8" name="Picture 7" descr="http://www.ehs.columbia.edu/Images/FireSafety1.jpg">
            <a:hlinkClick r:id="rId3"/>
          </p:cNvPr>
          <p:cNvPicPr>
            <a:picLocks noChangeAspect="1" noChangeArrowheads="1"/>
          </p:cNvPicPr>
          <p:nvPr/>
        </p:nvPicPr>
        <p:blipFill>
          <a:blip r:embed="rId4"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6792"/>
          </a:xfrm>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 Cooking Safety</a:t>
            </a:r>
            <a:br>
              <a:rPr lang="en-CA" sz="4000" b="1" dirty="0" smtClean="0">
                <a:effectLst>
                  <a:outerShdw blurRad="38100" dist="38100" dir="2700000" algn="tl">
                    <a:srgbClr val="000000">
                      <a:alpha val="43137"/>
                    </a:srgbClr>
                  </a:outerShdw>
                </a:effectLst>
                <a:latin typeface="Bookman Old Style" pitchFamily="18" charset="0"/>
              </a:rPr>
            </a:br>
            <a:r>
              <a:rPr lang="en-CA" sz="2800" dirty="0" smtClean="0">
                <a:latin typeface="Bookman Old Style" pitchFamily="18" charset="0"/>
              </a:rPr>
              <a:t>Cooking is the #1 cause of Home Fires </a:t>
            </a:r>
            <a:br>
              <a:rPr lang="en-CA" sz="2800" dirty="0" smtClean="0">
                <a:latin typeface="Bookman Old Style" pitchFamily="18" charset="0"/>
              </a:rPr>
            </a:br>
            <a:r>
              <a:rPr lang="en-CA" sz="2800" dirty="0" smtClean="0">
                <a:latin typeface="Bookman Old Style" pitchFamily="18" charset="0"/>
              </a:rPr>
              <a:t>in Canada!</a:t>
            </a:r>
            <a:endParaRPr lang="en-CA" sz="2800" dirty="0">
              <a:latin typeface="Bookman Old Style" pitchFamily="18" charset="0"/>
            </a:endParaRPr>
          </a:p>
        </p:txBody>
      </p:sp>
      <p:sp>
        <p:nvSpPr>
          <p:cNvPr id="3" name="Rectangle 2"/>
          <p:cNvSpPr/>
          <p:nvPr/>
        </p:nvSpPr>
        <p:spPr>
          <a:xfrm>
            <a:off x="2483768" y="1844824"/>
            <a:ext cx="4370107" cy="369332"/>
          </a:xfrm>
          <a:prstGeom prst="rect">
            <a:avLst/>
          </a:prstGeom>
        </p:spPr>
        <p:txBody>
          <a:bodyPr wrap="square">
            <a:spAutoFit/>
          </a:bodyPr>
          <a:lstStyle/>
          <a:p>
            <a:r>
              <a:rPr lang="en-CA" dirty="0" smtClean="0">
                <a:latin typeface="Kristen ITC" pitchFamily="66" charset="0"/>
              </a:rPr>
              <a:t>Can you spot some Kitchen Hazards?</a:t>
            </a:r>
            <a:endParaRPr lang="en-CA" dirty="0">
              <a:latin typeface="Kristen ITC" pitchFamily="66" charset="0"/>
            </a:endParaRPr>
          </a:p>
        </p:txBody>
      </p:sp>
      <p:pic>
        <p:nvPicPr>
          <p:cNvPr id="4" name="Picture 3"/>
          <p:cNvPicPr/>
          <p:nvPr/>
        </p:nvPicPr>
        <p:blipFill>
          <a:blip r:embed="rId2" cstate="print"/>
          <a:srcRect/>
          <a:stretch>
            <a:fillRect/>
          </a:stretch>
        </p:blipFill>
        <p:spPr bwMode="auto">
          <a:xfrm>
            <a:off x="251520" y="2204864"/>
            <a:ext cx="871296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CA" dirty="0" smtClean="0">
                <a:solidFill>
                  <a:srgbClr val="FF9933"/>
                </a:solidFill>
                <a:latin typeface="Kristen ITC" pitchFamily="66" charset="0"/>
              </a:rPr>
              <a:t> </a:t>
            </a:r>
            <a:r>
              <a:rPr lang="en-CA" sz="4000" b="1" dirty="0" smtClean="0">
                <a:effectLst>
                  <a:outerShdw blurRad="38100" dist="38100" dir="2700000" algn="tl">
                    <a:srgbClr val="000000">
                      <a:alpha val="43137"/>
                    </a:srgbClr>
                  </a:outerShdw>
                </a:effectLst>
                <a:latin typeface="Bookman Old Style" pitchFamily="18" charset="0"/>
              </a:rPr>
              <a:t>Kitchen Safety Tips.....</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Rectangle 2"/>
          <p:cNvSpPr/>
          <p:nvPr/>
        </p:nvSpPr>
        <p:spPr>
          <a:xfrm>
            <a:off x="179512" y="1412776"/>
            <a:ext cx="5724128" cy="4708981"/>
          </a:xfrm>
          <a:prstGeom prst="rect">
            <a:avLst/>
          </a:prstGeom>
        </p:spPr>
        <p:txBody>
          <a:bodyPr wrap="square">
            <a:spAutoFit/>
          </a:bodyPr>
          <a:lstStyle/>
          <a:p>
            <a:pPr marL="342900" indent="-342900">
              <a:buAutoNum type="arabicPeriod"/>
            </a:pPr>
            <a:r>
              <a:rPr lang="en-CA" sz="2000" dirty="0" smtClean="0">
                <a:latin typeface="Bookman Old Style" pitchFamily="18" charset="0"/>
              </a:rPr>
              <a:t>Keep pot handles turned in.</a:t>
            </a:r>
          </a:p>
          <a:p>
            <a:pPr marL="342900" indent="-342900">
              <a:buAutoNum type="arabicPeriod"/>
            </a:pPr>
            <a:r>
              <a:rPr lang="en-CA" sz="2000" dirty="0" smtClean="0">
                <a:latin typeface="Bookman Old Style" pitchFamily="18" charset="0"/>
              </a:rPr>
              <a:t>Clear the clutter.</a:t>
            </a:r>
          </a:p>
          <a:p>
            <a:pPr marL="342900" indent="-342900">
              <a:buAutoNum type="arabicPeriod"/>
            </a:pPr>
            <a:r>
              <a:rPr lang="en-CA" sz="2000" dirty="0" smtClean="0">
                <a:latin typeface="Bookman Old Style" pitchFamily="18" charset="0"/>
              </a:rPr>
              <a:t>Keep cords neatly wrapped.</a:t>
            </a:r>
          </a:p>
          <a:p>
            <a:pPr marL="342900" indent="-342900">
              <a:buAutoNum type="arabicPeriod"/>
            </a:pPr>
            <a:r>
              <a:rPr lang="en-CA" sz="2000" dirty="0" smtClean="0">
                <a:latin typeface="Bookman Old Style" pitchFamily="18" charset="0"/>
              </a:rPr>
              <a:t>One appliance in an outlet. Unplug when not in use.</a:t>
            </a:r>
          </a:p>
          <a:p>
            <a:pPr marL="342900" indent="-342900">
              <a:buAutoNum type="arabicPeriod"/>
            </a:pPr>
            <a:r>
              <a:rPr lang="en-CA" sz="2000" dirty="0" smtClean="0">
                <a:latin typeface="Bookman Old Style" pitchFamily="18" charset="0"/>
              </a:rPr>
              <a:t>NEVER LEAVE! Look while you COOK!  Oil and fat can ignite.</a:t>
            </a:r>
          </a:p>
          <a:p>
            <a:pPr marL="342900" indent="-342900">
              <a:buAutoNum type="arabicPeriod"/>
            </a:pPr>
            <a:r>
              <a:rPr lang="en-CA" sz="2000" dirty="0" smtClean="0">
                <a:latin typeface="Bookman Old Style" pitchFamily="18" charset="0"/>
              </a:rPr>
              <a:t>Wear fitted clothing OR roll up your sleeves.</a:t>
            </a:r>
          </a:p>
          <a:p>
            <a:pPr marL="342900" indent="-342900">
              <a:buAutoNum type="arabicPeriod"/>
            </a:pPr>
            <a:r>
              <a:rPr lang="en-CA" sz="2000" dirty="0" smtClean="0">
                <a:latin typeface="Bookman Old Style" pitchFamily="18" charset="0"/>
              </a:rPr>
              <a:t>If a pot catches fire, carefully cover it with a lid and turn off the stove.</a:t>
            </a:r>
          </a:p>
          <a:p>
            <a:pPr marL="342900" indent="-342900">
              <a:buAutoNum type="arabicPeriod"/>
            </a:pPr>
            <a:r>
              <a:rPr lang="en-CA" sz="2000" dirty="0" smtClean="0">
                <a:latin typeface="Bookman Old Style" pitchFamily="18" charset="0"/>
              </a:rPr>
              <a:t>The kitchen is not a playground. Kids need to stay a safe distance away.</a:t>
            </a:r>
          </a:p>
          <a:p>
            <a:pPr marL="342900" indent="-342900">
              <a:buAutoNum type="arabicPeriod"/>
            </a:pPr>
            <a:r>
              <a:rPr lang="en-CA" sz="2000" dirty="0" smtClean="0">
                <a:latin typeface="Bookman Old Style" pitchFamily="18" charset="0"/>
              </a:rPr>
              <a:t>If it can burn keep it AWAY from the stovetop.</a:t>
            </a:r>
            <a:endParaRPr lang="en-CA" sz="2000" dirty="0">
              <a:latin typeface="Bookman Old Style" pitchFamily="18" charset="0"/>
            </a:endParaRPr>
          </a:p>
        </p:txBody>
      </p:sp>
      <p:pic>
        <p:nvPicPr>
          <p:cNvPr id="4" name="irc_mi" descr="http://www.smh.com.au/ffximage/2008/02/26/LHdinner_wideweb__430x429,0.jpg">
            <a:hlinkClick r:id="rId2"/>
          </p:cNvPr>
          <p:cNvPicPr/>
          <p:nvPr/>
        </p:nvPicPr>
        <p:blipFill>
          <a:blip r:embed="rId3" cstate="print"/>
          <a:srcRect t="3098" b="11705"/>
          <a:stretch>
            <a:fillRect/>
          </a:stretch>
        </p:blipFill>
        <p:spPr bwMode="auto">
          <a:xfrm>
            <a:off x="5796136" y="1628800"/>
            <a:ext cx="3096344" cy="3960440"/>
          </a:xfrm>
          <a:prstGeom prst="rect">
            <a:avLst/>
          </a:prstGeom>
          <a:noFill/>
          <a:ln w="9525">
            <a:noFill/>
            <a:miter lim="800000"/>
            <a:headEnd/>
            <a:tailEnd/>
          </a:ln>
        </p:spPr>
      </p:pic>
      <p:sp>
        <p:nvSpPr>
          <p:cNvPr id="5" name="TextBox 4"/>
          <p:cNvSpPr txBox="1"/>
          <p:nvPr/>
        </p:nvSpPr>
        <p:spPr>
          <a:xfrm>
            <a:off x="5436096" y="5949280"/>
            <a:ext cx="3707904" cy="400110"/>
          </a:xfrm>
          <a:prstGeom prst="rect">
            <a:avLst/>
          </a:prstGeom>
          <a:noFill/>
        </p:spPr>
        <p:txBody>
          <a:bodyPr wrap="square" rtlCol="0">
            <a:spAutoFit/>
          </a:bodyPr>
          <a:lstStyle/>
          <a:p>
            <a:r>
              <a:rPr lang="en-CA" sz="2000" dirty="0" smtClean="0">
                <a:solidFill>
                  <a:srgbClr val="FF0000"/>
                </a:solidFill>
                <a:latin typeface="Bookman Old Style" pitchFamily="18" charset="0"/>
              </a:rPr>
              <a:t>Don’t let this be your home</a:t>
            </a:r>
            <a:r>
              <a:rPr lang="en-CA" sz="2000" dirty="0" smtClean="0">
                <a:solidFill>
                  <a:srgbClr val="FF0000"/>
                </a:solidFill>
              </a:rPr>
              <a:t>.</a:t>
            </a:r>
            <a:endParaRPr lang="en-CA" sz="2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effectLst>
                  <a:outerShdw blurRad="38100" dist="38100" dir="2700000" algn="tl">
                    <a:srgbClr val="000000">
                      <a:alpha val="43137"/>
                    </a:srgbClr>
                  </a:outerShdw>
                </a:effectLst>
                <a:latin typeface="Bookman Old Style" pitchFamily="18" charset="0"/>
              </a:rPr>
              <a:t>Fire Extinguishers</a:t>
            </a:r>
            <a:endParaRPr lang="en-CA" sz="4000" b="1" dirty="0">
              <a:effectLst>
                <a:outerShdw blurRad="38100" dist="38100" dir="2700000" algn="tl">
                  <a:srgbClr val="000000">
                    <a:alpha val="43137"/>
                  </a:srgbClr>
                </a:outerShdw>
              </a:effectLst>
              <a:latin typeface="Bookman Old Style" pitchFamily="18" charset="0"/>
            </a:endParaRPr>
          </a:p>
        </p:txBody>
      </p:sp>
      <p:sp>
        <p:nvSpPr>
          <p:cNvPr id="3" name="TextBox 2"/>
          <p:cNvSpPr txBox="1"/>
          <p:nvPr/>
        </p:nvSpPr>
        <p:spPr>
          <a:xfrm>
            <a:off x="179512" y="2060848"/>
            <a:ext cx="4104456" cy="3785652"/>
          </a:xfrm>
          <a:prstGeom prst="rect">
            <a:avLst/>
          </a:prstGeom>
          <a:noFill/>
        </p:spPr>
        <p:txBody>
          <a:bodyPr wrap="square" rtlCol="0">
            <a:spAutoFit/>
          </a:bodyPr>
          <a:lstStyle/>
          <a:p>
            <a:pPr algn="ctr"/>
            <a:r>
              <a:rPr lang="en-CA" sz="2400" dirty="0" smtClean="0">
                <a:latin typeface="Bookman Old Style" pitchFamily="18" charset="0"/>
              </a:rPr>
              <a:t>A portable fire extinguisher can be an effective tool in saving lives and property.</a:t>
            </a:r>
          </a:p>
          <a:p>
            <a:pPr algn="ctr"/>
            <a:endParaRPr lang="en-CA" sz="2400" dirty="0" smtClean="0">
              <a:latin typeface="Bookman Old Style" pitchFamily="18" charset="0"/>
            </a:endParaRPr>
          </a:p>
          <a:p>
            <a:pPr algn="ctr"/>
            <a:r>
              <a:rPr lang="en-CA" sz="2400" dirty="0" smtClean="0">
                <a:latin typeface="Bookman Old Style" pitchFamily="18" charset="0"/>
              </a:rPr>
              <a:t>Keep one near the kitchen and KNOW </a:t>
            </a:r>
            <a:r>
              <a:rPr lang="en-CA" sz="2400" b="1" dirty="0" smtClean="0">
                <a:latin typeface="Bookman Old Style" pitchFamily="18" charset="0"/>
              </a:rPr>
              <a:t>when</a:t>
            </a:r>
            <a:r>
              <a:rPr lang="en-CA" sz="2400" dirty="0" smtClean="0">
                <a:latin typeface="Bookman Old Style" pitchFamily="18" charset="0"/>
              </a:rPr>
              <a:t> to use it and </a:t>
            </a:r>
            <a:r>
              <a:rPr lang="en-CA" sz="2400" b="1" dirty="0" smtClean="0">
                <a:latin typeface="Bookman Old Style" pitchFamily="18" charset="0"/>
              </a:rPr>
              <a:t>how</a:t>
            </a:r>
            <a:r>
              <a:rPr lang="en-CA" sz="2400" dirty="0" smtClean="0">
                <a:latin typeface="Bookman Old Style" pitchFamily="18" charset="0"/>
              </a:rPr>
              <a:t> to use it.</a:t>
            </a:r>
          </a:p>
          <a:p>
            <a:pPr algn="ctr"/>
            <a:endParaRPr lang="en-CA" sz="2400" dirty="0">
              <a:latin typeface="Bookman Old Style" pitchFamily="18" charset="0"/>
            </a:endParaRPr>
          </a:p>
          <a:p>
            <a:endParaRPr lang="en-CA" sz="2400" dirty="0">
              <a:latin typeface="Bookman Old Style" pitchFamily="18" charset="0"/>
            </a:endParaRPr>
          </a:p>
        </p:txBody>
      </p:sp>
      <p:pic>
        <p:nvPicPr>
          <p:cNvPr id="4098" name="Picture 2" descr="http://www.protechfire.org/wp-content/uploads/2008/08/pass-fire-extinguisher.jpg">
            <a:hlinkClick r:id="rId2"/>
          </p:cNvPr>
          <p:cNvPicPr>
            <a:picLocks noChangeAspect="1" noChangeArrowheads="1"/>
          </p:cNvPicPr>
          <p:nvPr/>
        </p:nvPicPr>
        <p:blipFill>
          <a:blip r:embed="rId3" cstate="print"/>
          <a:srcRect/>
          <a:stretch>
            <a:fillRect/>
          </a:stretch>
        </p:blipFill>
        <p:spPr bwMode="auto">
          <a:xfrm>
            <a:off x="4283968" y="1628800"/>
            <a:ext cx="4248472" cy="4000475"/>
          </a:xfrm>
          <a:prstGeom prst="rect">
            <a:avLst/>
          </a:prstGeom>
          <a:noFill/>
        </p:spPr>
      </p:pic>
      <p:pic>
        <p:nvPicPr>
          <p:cNvPr id="5" name="Picture 4" descr="http://www.ehs.columbia.edu/Images/FireSafety1.jpg">
            <a:hlinkClick r:id="rId4"/>
          </p:cNvPr>
          <p:cNvPicPr>
            <a:picLocks noChangeAspect="1" noChangeArrowheads="1"/>
          </p:cNvPicPr>
          <p:nvPr/>
        </p:nvPicPr>
        <p:blipFill>
          <a:blip r:embed="rId5" cstate="print"/>
          <a:srcRect t="11340" b="39521"/>
          <a:stretch>
            <a:fillRect/>
          </a:stretch>
        </p:blipFill>
        <p:spPr bwMode="auto">
          <a:xfrm>
            <a:off x="0" y="6093296"/>
            <a:ext cx="9144000" cy="7647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817</Words>
  <Application>Microsoft Office PowerPoint</Application>
  <PresentationFormat>On-screen Show (4:3)</PresentationFormat>
  <Paragraphs>100</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Bernard MT Condensed</vt:lpstr>
      <vt:lpstr>Bookman Old Style</vt:lpstr>
      <vt:lpstr>Calibri</vt:lpstr>
      <vt:lpstr>Kristen ITC</vt:lpstr>
      <vt:lpstr>Office Theme</vt:lpstr>
      <vt:lpstr>Fire Safety</vt:lpstr>
      <vt:lpstr>PowerPoint Presentation</vt:lpstr>
      <vt:lpstr>PowerPoint Presentation</vt:lpstr>
      <vt:lpstr>What does this mean to you?</vt:lpstr>
      <vt:lpstr>Smoke Alarms</vt:lpstr>
      <vt:lpstr>Where should they go?</vt:lpstr>
      <vt:lpstr> Cooking Safety Cooking is the #1 cause of Home Fires  in Canada!</vt:lpstr>
      <vt:lpstr> Kitchen Safety Tips.....</vt:lpstr>
      <vt:lpstr>Fire Extinguishers</vt:lpstr>
      <vt:lpstr>Heating</vt:lpstr>
      <vt:lpstr>                 Smoking</vt:lpstr>
      <vt:lpstr>  Housekeeping</vt:lpstr>
      <vt:lpstr>Home Fire Escape Plan</vt:lpstr>
      <vt:lpstr>PowerPoint Presentation</vt:lpstr>
      <vt:lpstr>    Total the 2 times (Fire Department Response  time will vary)  What is the condition of your home? What is your chance of survival at this time?  THE FIRST THREE MINUTES ARE CRITICAL!                                                  You have an                                 impact                                                                                                                                    on your survival.   </vt:lpstr>
      <vt:lpstr>How Fire Safe are you?</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LErlendson</dc:creator>
  <cp:lastModifiedBy>Bouchie, Christina (OFC)</cp:lastModifiedBy>
  <cp:revision>93</cp:revision>
  <dcterms:created xsi:type="dcterms:W3CDTF">2016-05-04T13:39:40Z</dcterms:created>
  <dcterms:modified xsi:type="dcterms:W3CDTF">2023-03-20T16:06:52Z</dcterms:modified>
</cp:coreProperties>
</file>